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4" r:id="rId1"/>
  </p:sldMasterIdLst>
  <p:notesMasterIdLst>
    <p:notesMasterId r:id="rId15"/>
  </p:notesMasterIdLst>
  <p:sldIdLst>
    <p:sldId id="290" r:id="rId2"/>
    <p:sldId id="289" r:id="rId3"/>
    <p:sldId id="257" r:id="rId4"/>
    <p:sldId id="292" r:id="rId5"/>
    <p:sldId id="293" r:id="rId6"/>
    <p:sldId id="269" r:id="rId7"/>
    <p:sldId id="270" r:id="rId8"/>
    <p:sldId id="272" r:id="rId9"/>
    <p:sldId id="273" r:id="rId10"/>
    <p:sldId id="288" r:id="rId11"/>
    <p:sldId id="294" r:id="rId12"/>
    <p:sldId id="295" r:id="rId13"/>
    <p:sldId id="29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밝은 스타일 3 - 강조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0000"/>
    <p:restoredTop sz="94459"/>
  </p:normalViewPr>
  <p:slideViewPr>
    <p:cSldViewPr snapToGrid="0">
      <p:cViewPr>
        <p:scale>
          <a:sx n="120" d="100"/>
          <a:sy n="120" d="100"/>
        </p:scale>
        <p:origin x="96" y="1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png>
</file>

<file path=ppt/media/image5.jpg>
</file>

<file path=ppt/media/image6.pn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D6D04D-8F4A-9E44-B9F6-56C22ACF675E}" type="datetimeFigureOut">
              <a:rPr kumimoji="1" lang="ko-KR" altLang="en-US" smtClean="0"/>
              <a:t>2024. 2. 29.</a:t>
            </a:fld>
            <a:endParaRPr kumimoji="1"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5B53FD-3906-3943-A7EE-B71B1F95DCA8}" type="slidenum">
              <a:rPr kumimoji="1" lang="ko-KR" altLang="en-US" smtClean="0"/>
              <a:t>‹#›</a:t>
            </a:fld>
            <a:endParaRPr kumimoji="1" lang="ko-KR" altLang="en-US"/>
          </a:p>
        </p:txBody>
      </p:sp>
    </p:spTree>
    <p:extLst>
      <p:ext uri="{BB962C8B-B14F-4D97-AF65-F5344CB8AC3E}">
        <p14:creationId xmlns:p14="http://schemas.microsoft.com/office/powerpoint/2010/main" val="1760526953"/>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endParaRPr lang="en-US" dirty="0"/>
          </a:p>
        </p:txBody>
      </p:sp>
      <p:sp>
        <p:nvSpPr>
          <p:cNvPr id="4" name="Date Placeholder 3"/>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11436502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1399043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ko-KR" altLang="en-US"/>
              <a:t>마스터 제목 스타일 편집</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21794607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4190762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1918591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Date Placeholder 4"/>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6" name="Footer Placeholder 5"/>
          <p:cNvSpPr>
            <a:spLocks noGrp="1"/>
          </p:cNvSpPr>
          <p:nvPr>
            <p:ph type="ftr" sz="quarter" idx="11"/>
          </p:nvPr>
        </p:nvSpPr>
        <p:spPr/>
        <p:txBody>
          <a:bodyPr/>
          <a:lstStyle/>
          <a:p>
            <a:endParaRPr kumimoji="1" lang="ko-KR" altLang="en-US"/>
          </a:p>
        </p:txBody>
      </p:sp>
      <p:sp>
        <p:nvSpPr>
          <p:cNvPr id="7" name="Slide Number Placeholder 6"/>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704910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ko-KR" altLang="en-US"/>
              <a:t>마스터 제목 스타일 편집</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7" name="Date Placeholder 6"/>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8" name="Footer Placeholder 7"/>
          <p:cNvSpPr>
            <a:spLocks noGrp="1"/>
          </p:cNvSpPr>
          <p:nvPr>
            <p:ph type="ftr" sz="quarter" idx="11"/>
          </p:nvPr>
        </p:nvSpPr>
        <p:spPr/>
        <p:txBody>
          <a:bodyPr/>
          <a:lstStyle/>
          <a:p>
            <a:endParaRPr kumimoji="1" lang="ko-KR" altLang="en-US"/>
          </a:p>
        </p:txBody>
      </p:sp>
      <p:sp>
        <p:nvSpPr>
          <p:cNvPr id="9" name="Slide Number Placeholder 8"/>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1215940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Date Placeholder 2"/>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4" name="Footer Placeholder 3"/>
          <p:cNvSpPr>
            <a:spLocks noGrp="1"/>
          </p:cNvSpPr>
          <p:nvPr>
            <p:ph type="ftr" sz="quarter" idx="11"/>
          </p:nvPr>
        </p:nvSpPr>
        <p:spPr/>
        <p:txBody>
          <a:bodyPr/>
          <a:lstStyle/>
          <a:p>
            <a:endParaRPr kumimoji="1" lang="ko-KR" altLang="en-US"/>
          </a:p>
        </p:txBody>
      </p:sp>
      <p:sp>
        <p:nvSpPr>
          <p:cNvPr id="5" name="Slide Number Placeholder 4"/>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430889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3" name="Footer Placeholder 2"/>
          <p:cNvSpPr>
            <a:spLocks noGrp="1"/>
          </p:cNvSpPr>
          <p:nvPr>
            <p:ph type="ftr" sz="quarter" idx="11"/>
          </p:nvPr>
        </p:nvSpPr>
        <p:spPr/>
        <p:txBody>
          <a:bodyPr/>
          <a:lstStyle/>
          <a:p>
            <a:endParaRPr kumimoji="1" lang="ko-KR" altLang="en-US"/>
          </a:p>
        </p:txBody>
      </p:sp>
      <p:sp>
        <p:nvSpPr>
          <p:cNvPr id="4" name="Slide Number Placeholder 3"/>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921887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6" name="Footer Placeholder 5"/>
          <p:cNvSpPr>
            <a:spLocks noGrp="1"/>
          </p:cNvSpPr>
          <p:nvPr>
            <p:ph type="ftr" sz="quarter" idx="11"/>
          </p:nvPr>
        </p:nvSpPr>
        <p:spPr/>
        <p:txBody>
          <a:bodyPr/>
          <a:lstStyle/>
          <a:p>
            <a:endParaRPr kumimoji="1" lang="ko-KR" altLang="en-US"/>
          </a:p>
        </p:txBody>
      </p:sp>
      <p:sp>
        <p:nvSpPr>
          <p:cNvPr id="7" name="Slide Number Placeholder 6"/>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20142467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F226137A-A952-F844-9D68-8B4BDB783A5E}" type="datetimeFigureOut">
              <a:rPr kumimoji="1" lang="ko-KR" altLang="en-US" smtClean="0"/>
              <a:t>2024. 2. 29.</a:t>
            </a:fld>
            <a:endParaRPr kumimoji="1" lang="ko-KR" altLang="en-US"/>
          </a:p>
        </p:txBody>
      </p:sp>
      <p:sp>
        <p:nvSpPr>
          <p:cNvPr id="6" name="Footer Placeholder 5"/>
          <p:cNvSpPr>
            <a:spLocks noGrp="1"/>
          </p:cNvSpPr>
          <p:nvPr>
            <p:ph type="ftr" sz="quarter" idx="11"/>
          </p:nvPr>
        </p:nvSpPr>
        <p:spPr/>
        <p:txBody>
          <a:bodyPr/>
          <a:lstStyle/>
          <a:p>
            <a:endParaRPr kumimoji="1" lang="ko-KR" altLang="en-US"/>
          </a:p>
        </p:txBody>
      </p:sp>
      <p:sp>
        <p:nvSpPr>
          <p:cNvPr id="7" name="Slide Number Placeholder 6"/>
          <p:cNvSpPr>
            <a:spLocks noGrp="1"/>
          </p:cNvSpPr>
          <p:nvPr>
            <p:ph type="sldNum" sz="quarter" idx="12"/>
          </p:nvPr>
        </p:nvSpPr>
        <p:spPr/>
        <p:txBody>
          <a:body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2085575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26137A-A952-F844-9D68-8B4BDB783A5E}" type="datetimeFigureOut">
              <a:rPr kumimoji="1" lang="ko-KR" altLang="en-US" smtClean="0"/>
              <a:t>2024. 2. 29.</a:t>
            </a:fld>
            <a:endParaRPr kumimoji="1" lang="ko-KR"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ko-KR"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F094D1-F500-F842-AE6C-C5DC0986BA07}" type="slidenum">
              <a:rPr kumimoji="1" lang="ko-KR" altLang="en-US" smtClean="0"/>
              <a:t>‹#›</a:t>
            </a:fld>
            <a:endParaRPr kumimoji="1" lang="ko-KR" altLang="en-US"/>
          </a:p>
        </p:txBody>
      </p:sp>
    </p:spTree>
    <p:extLst>
      <p:ext uri="{BB962C8B-B14F-4D97-AF65-F5344CB8AC3E}">
        <p14:creationId xmlns:p14="http://schemas.microsoft.com/office/powerpoint/2010/main" val="1786104489"/>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3390"/>
            <a:lum/>
          </a:blip>
          <a:srcRect/>
          <a:stretch>
            <a:fillRect/>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9B86D6B-CC59-F328-1425-A10E36CFC1C5}"/>
              </a:ext>
            </a:extLst>
          </p:cNvPr>
          <p:cNvSpPr>
            <a:spLocks noGrp="1"/>
          </p:cNvSpPr>
          <p:nvPr>
            <p:ph type="ctrTitle"/>
          </p:nvPr>
        </p:nvSpPr>
        <p:spPr>
          <a:xfrm>
            <a:off x="1523999" y="1122363"/>
            <a:ext cx="9437225" cy="2387600"/>
          </a:xfrm>
        </p:spPr>
        <p:txBody>
          <a:bodyPr>
            <a:normAutofit/>
          </a:bodyPr>
          <a:lstStyle/>
          <a:p>
            <a:pPr>
              <a:lnSpc>
                <a:spcPct val="100000"/>
              </a:lnSpc>
            </a:pPr>
            <a:r>
              <a:rPr kumimoji="1" lang="en-US" altLang="ko-KR" dirty="0">
                <a:latin typeface="+mn-ea"/>
                <a:ea typeface="+mn-ea"/>
              </a:rPr>
              <a:t>Audio </a:t>
            </a:r>
            <a:r>
              <a:rPr kumimoji="1" lang="en-US" altLang="ko-KR" dirty="0" err="1">
                <a:latin typeface="+mn-ea"/>
                <a:ea typeface="+mn-ea"/>
              </a:rPr>
              <a:t>Deefakes</a:t>
            </a:r>
            <a:r>
              <a:rPr kumimoji="1" lang="en-US" altLang="ko-KR" dirty="0">
                <a:latin typeface="+mn-ea"/>
                <a:ea typeface="+mn-ea"/>
              </a:rPr>
              <a:t> and Detection Technology</a:t>
            </a:r>
            <a:endParaRPr kumimoji="1" lang="ko-KR" altLang="en-US" dirty="0">
              <a:latin typeface="+mn-ea"/>
              <a:ea typeface="+mn-ea"/>
            </a:endParaRPr>
          </a:p>
        </p:txBody>
      </p:sp>
      <p:sp>
        <p:nvSpPr>
          <p:cNvPr id="3" name="부제목 2">
            <a:extLst>
              <a:ext uri="{FF2B5EF4-FFF2-40B4-BE49-F238E27FC236}">
                <a16:creationId xmlns:a16="http://schemas.microsoft.com/office/drawing/2014/main" id="{188090CB-00F3-A6B6-AED9-B643046DAF68}"/>
              </a:ext>
            </a:extLst>
          </p:cNvPr>
          <p:cNvSpPr>
            <a:spLocks noGrp="1"/>
          </p:cNvSpPr>
          <p:nvPr>
            <p:ph type="subTitle" idx="1"/>
          </p:nvPr>
        </p:nvSpPr>
        <p:spPr>
          <a:xfrm>
            <a:off x="1524000" y="3759206"/>
            <a:ext cx="9144000" cy="1655762"/>
          </a:xfrm>
        </p:spPr>
        <p:txBody>
          <a:bodyPr/>
          <a:lstStyle/>
          <a:p>
            <a:r>
              <a:rPr kumimoji="1" lang="en-US" altLang="ko-KR" dirty="0">
                <a:latin typeface="+mj-ea"/>
                <a:ea typeface="+mj-ea"/>
              </a:rPr>
              <a:t>By Young </a:t>
            </a:r>
            <a:r>
              <a:rPr kumimoji="1" lang="en-US" altLang="ko-KR" dirty="0" err="1">
                <a:latin typeface="+mj-ea"/>
                <a:ea typeface="+mj-ea"/>
              </a:rPr>
              <a:t>Hoon</a:t>
            </a:r>
            <a:r>
              <a:rPr kumimoji="1" lang="en-US" altLang="ko-KR" dirty="0">
                <a:latin typeface="+mj-ea"/>
                <a:ea typeface="+mj-ea"/>
              </a:rPr>
              <a:t> Kim</a:t>
            </a:r>
            <a:endParaRPr kumimoji="1" lang="ko-KR" altLang="en-US" dirty="0">
              <a:latin typeface="+mj-ea"/>
              <a:ea typeface="+mj-ea"/>
            </a:endParaRPr>
          </a:p>
        </p:txBody>
      </p:sp>
    </p:spTree>
    <p:extLst>
      <p:ext uri="{BB962C8B-B14F-4D97-AF65-F5344CB8AC3E}">
        <p14:creationId xmlns:p14="http://schemas.microsoft.com/office/powerpoint/2010/main" val="357275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t="-17000" b="-17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BA44362-3276-8353-8F19-0222DEBD2430}"/>
              </a:ext>
            </a:extLst>
          </p:cNvPr>
          <p:cNvSpPr>
            <a:spLocks noGrp="1"/>
          </p:cNvSpPr>
          <p:nvPr>
            <p:ph type="title"/>
          </p:nvPr>
        </p:nvSpPr>
        <p:spPr/>
        <p:txBody>
          <a:bodyPr>
            <a:normAutofit/>
          </a:bodyPr>
          <a:lstStyle/>
          <a:p>
            <a:pPr>
              <a:lnSpc>
                <a:spcPct val="100000"/>
              </a:lnSpc>
            </a:pPr>
            <a:r>
              <a:rPr kumimoji="1" lang="en" altLang="ko-KR" dirty="0"/>
              <a:t>Generalization Methods</a:t>
            </a:r>
            <a:endParaRPr kumimoji="1" lang="ko-KR" altLang="en-US" dirty="0"/>
          </a:p>
        </p:txBody>
      </p:sp>
      <p:sp>
        <p:nvSpPr>
          <p:cNvPr id="3" name="내용 개체 틀 2">
            <a:extLst>
              <a:ext uri="{FF2B5EF4-FFF2-40B4-BE49-F238E27FC236}">
                <a16:creationId xmlns:a16="http://schemas.microsoft.com/office/drawing/2014/main" id="{921EDDE2-2C13-D2EF-3443-D9ED080CADCD}"/>
              </a:ext>
            </a:extLst>
          </p:cNvPr>
          <p:cNvSpPr>
            <a:spLocks noGrp="1"/>
          </p:cNvSpPr>
          <p:nvPr>
            <p:ph idx="1"/>
          </p:nvPr>
        </p:nvSpPr>
        <p:spPr>
          <a:xfrm>
            <a:off x="838200" y="1825624"/>
            <a:ext cx="10515600" cy="4585933"/>
          </a:xfrm>
        </p:spPr>
        <p:txBody>
          <a:bodyPr>
            <a:normAutofit fontScale="92500" lnSpcReduction="20000"/>
          </a:bodyPr>
          <a:lstStyle/>
          <a:p>
            <a:pPr marL="231775" indent="-231775" algn="just">
              <a:lnSpc>
                <a:spcPct val="120000"/>
              </a:lnSpc>
              <a:buFont typeface="Wingdings" pitchFamily="2" charset="2"/>
              <a:buChar char="•"/>
            </a:pP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Dropping sharply at performance when dealing with out-of-domain dataset in real-life scenarios </a:t>
            </a:r>
            <a:r>
              <a:rPr kumimoji="1" lang="en-US" altLang="ko-KR" sz="1800" dirty="0">
                <a:latin typeface="+mn-ea"/>
              </a:rPr>
              <a:t>→</a:t>
            </a: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 The problem of generalization ability of audio deepfake detection system, Improving generalization ability and robustness of detection models is important</a:t>
            </a:r>
          </a:p>
          <a:p>
            <a:pPr marL="266700" lvl="0" indent="-266700" algn="just" latinLnBrk="1">
              <a:lnSpc>
                <a:spcPct val="120000"/>
              </a:lnSpc>
              <a:buFont typeface="Wingdings" pitchFamily="2" charset="2"/>
              <a:buChar char="•"/>
            </a:pP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Loss Function : I</a:t>
            </a:r>
            <a:r>
              <a:rPr lang="en-US" altLang="ko-KR" sz="1800" kern="100" dirty="0">
                <a:latin typeface="맑은 고딕" panose="020B0503020000020004" pitchFamily="34" charset="-127"/>
                <a:ea typeface="맑은 고딕" panose="020B0503020000020004" pitchFamily="34" charset="-127"/>
                <a:cs typeface="Times New Roman" panose="02020603050405020304" pitchFamily="18" charset="0"/>
              </a:rPr>
              <a:t>mproving the generalization ability of audio deepfake system to </a:t>
            </a: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unknown attacks </a:t>
            </a:r>
          </a:p>
          <a:p>
            <a:pPr marL="800100" lvl="1" indent="-125413" algn="just">
              <a:lnSpc>
                <a:spcPct val="120000"/>
              </a:lnSpc>
              <a:buFont typeface="Wingdings" pitchFamily="2" charset="2"/>
              <a:buChar char="•"/>
            </a:pP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Chen et al, Using </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LMCL(Large </a:t>
            </a: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M</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argin Cosine </a:t>
            </a: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L</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oss </a:t>
            </a: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F</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unction) and online frequency masking augmentation</a:t>
            </a:r>
          </a:p>
          <a:p>
            <a:pPr marL="800100" lvl="1" indent="-125413" algn="just">
              <a:lnSpc>
                <a:spcPct val="120000"/>
              </a:lnSpc>
              <a:buFont typeface="Wingdings" pitchFamily="2" charset="2"/>
              <a:buChar char="•"/>
            </a:pP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Zhang et al, Using one-class learning, constructing a compact representation and utilize an angular margin without any data augmentation</a:t>
            </a:r>
          </a:p>
          <a:p>
            <a:pPr marL="800100" lvl="1" indent="-125413" algn="just">
              <a:lnSpc>
                <a:spcPct val="120000"/>
              </a:lnSpc>
              <a:buFont typeface="Wingdings" pitchFamily="2" charset="2"/>
              <a:buChar char="•"/>
            </a:pP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Ding et al, Proposing </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SAMO(Speaker </a:t>
            </a: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A</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ttractor </a:t>
            </a: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M</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ulticenter </a:t>
            </a: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O</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ne-class learning) due to the diversity of speakers  </a:t>
            </a:r>
          </a:p>
          <a:p>
            <a:pPr marL="231775" lvl="0" indent="-231775" algn="just" latinLnBrk="1">
              <a:lnSpc>
                <a:spcPct val="120000"/>
              </a:lnSpc>
              <a:buFont typeface="Wingdings" pitchFamily="2" charset="2"/>
              <a:buChar char="•"/>
            </a:pP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Continual Learning : Continuous training and adaptation of models on new information, aiming to overcome catastrophic forgetting existing in fine-tuning</a:t>
            </a:r>
          </a:p>
          <a:p>
            <a:pPr marL="800100" lvl="1" indent="-125413" algn="just">
              <a:lnSpc>
                <a:spcPct val="120000"/>
              </a:lnSpc>
              <a:buFont typeface="Wingdings" pitchFamily="2" charset="2"/>
              <a:buChar char="•"/>
            </a:pP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Ma et al, DFWF(Detecting Fake Without </a:t>
            </a:r>
            <a:r>
              <a:rPr lang="en-US" altLang="ko-KR" sz="1400" kern="100" dirty="0" err="1">
                <a:effectLst/>
                <a:latin typeface="맑은 고딕" panose="020B0503020000020004" pitchFamily="34" charset="-127"/>
                <a:ea typeface="맑은 고딕" panose="020B0503020000020004" pitchFamily="34" charset="-127"/>
                <a:cs typeface="Times New Roman" panose="02020603050405020304" pitchFamily="18" charset="0"/>
              </a:rPr>
              <a:t>Fogetting</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 not accessing old data</a:t>
            </a:r>
          </a:p>
          <a:p>
            <a:pPr marL="800100" lvl="1" indent="-125413" algn="just">
              <a:lnSpc>
                <a:spcPct val="120000"/>
              </a:lnSpc>
              <a:buFont typeface="Wingdings" pitchFamily="2" charset="2"/>
              <a:buChar char="•"/>
            </a:pP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Zhang et al, RAWM(Regularized Adaptive Weight Modification), relaxing the regularized constrain in DFWF</a:t>
            </a:r>
          </a:p>
          <a:p>
            <a:pPr marL="231775" indent="-231775" algn="just">
              <a:lnSpc>
                <a:spcPct val="120000"/>
              </a:lnSpc>
              <a:buFont typeface="Wingdings" pitchFamily="2" charset="2"/>
              <a:buChar char="•"/>
            </a:pPr>
            <a:r>
              <a:rPr lang="en-US" altLang="ko-KR" sz="1800" kern="100" dirty="0">
                <a:latin typeface="맑은 고딕" panose="020B0503020000020004" pitchFamily="34" charset="-127"/>
                <a:ea typeface="맑은 고딕" panose="020B0503020000020004" pitchFamily="34" charset="-127"/>
                <a:cs typeface="Times New Roman" panose="02020603050405020304" pitchFamily="18" charset="0"/>
              </a:rPr>
              <a:t>W</a:t>
            </a: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hen the pre-trained model is fine-tuned with anti-spoofing data, a simple neural network with an average temporal pooling and linear layer is sufficient : Potential direction to improve the generalization of fake audio detection</a:t>
            </a:r>
            <a:endParaRPr lang="ko-KR"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626354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t="-17000" b="-17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BA44362-3276-8353-8F19-0222DEBD2430}"/>
              </a:ext>
            </a:extLst>
          </p:cNvPr>
          <p:cNvSpPr>
            <a:spLocks noGrp="1"/>
          </p:cNvSpPr>
          <p:nvPr>
            <p:ph type="title"/>
          </p:nvPr>
        </p:nvSpPr>
        <p:spPr/>
        <p:txBody>
          <a:bodyPr>
            <a:normAutofit/>
          </a:bodyPr>
          <a:lstStyle/>
          <a:p>
            <a:pPr>
              <a:lnSpc>
                <a:spcPct val="100000"/>
              </a:lnSpc>
            </a:pPr>
            <a:r>
              <a:rPr kumimoji="1" lang="en-US" altLang="ko-KR" dirty="0"/>
              <a:t>Future Directions</a:t>
            </a:r>
            <a:endParaRPr kumimoji="1" lang="ko-KR" altLang="en-US" dirty="0"/>
          </a:p>
        </p:txBody>
      </p:sp>
      <p:sp>
        <p:nvSpPr>
          <p:cNvPr id="3" name="내용 개체 틀 2">
            <a:extLst>
              <a:ext uri="{FF2B5EF4-FFF2-40B4-BE49-F238E27FC236}">
                <a16:creationId xmlns:a16="http://schemas.microsoft.com/office/drawing/2014/main" id="{921EDDE2-2C13-D2EF-3443-D9ED080CADCD}"/>
              </a:ext>
            </a:extLst>
          </p:cNvPr>
          <p:cNvSpPr>
            <a:spLocks noGrp="1"/>
          </p:cNvSpPr>
          <p:nvPr>
            <p:ph idx="1"/>
          </p:nvPr>
        </p:nvSpPr>
        <p:spPr>
          <a:xfrm>
            <a:off x="838200" y="1825624"/>
            <a:ext cx="10515600" cy="4585933"/>
          </a:xfrm>
        </p:spPr>
        <p:txBody>
          <a:bodyPr>
            <a:normAutofit fontScale="92500"/>
          </a:bodyPr>
          <a:lstStyle/>
          <a:p>
            <a:pPr marL="179388" lvl="0" indent="-179388" algn="just" latinLnBrk="1">
              <a:lnSpc>
                <a:spcPct val="110000"/>
              </a:lnSpc>
              <a:spcAft>
                <a:spcPts val="800"/>
              </a:spcAft>
              <a:buFont typeface="Wingdings" pitchFamily="2" charset="2"/>
              <a:buChar char="•"/>
            </a:pP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Prevention : Blockchains and distributed ledger technologies(DLTs), uses of perceived emotions</a:t>
            </a:r>
            <a:endParaRPr lang="en-US" altLang="ko-KR" sz="18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179388" lvl="0" indent="-179388" algn="just" latinLnBrk="1">
              <a:lnSpc>
                <a:spcPct val="110000"/>
              </a:lnSpc>
              <a:spcAft>
                <a:spcPts val="800"/>
              </a:spcAft>
              <a:buFont typeface="Wingdings" pitchFamily="2" charset="2"/>
              <a:buChar char="•"/>
            </a:pP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Mitigation : Keeping some detection tools proprietary only to people who need it like fact checkers for reporters, Make researchers who work on extending deepfake generation frameworks, propose a strong method for detecting the deepfakes generated by their framework</a:t>
            </a:r>
            <a:endParaRPr lang="en-US" altLang="ko-KR" sz="18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179388" lvl="0" indent="-179388" algn="just" latinLnBrk="1">
              <a:lnSpc>
                <a:spcPct val="110000"/>
              </a:lnSpc>
              <a:spcAft>
                <a:spcPts val="800"/>
              </a:spcAft>
              <a:buFont typeface="Wingdings" pitchFamily="2" charset="2"/>
              <a:buChar char="•"/>
            </a:pPr>
            <a:r>
              <a:rPr lang="en-US" altLang="ko-KR" sz="1800" dirty="0">
                <a:effectLst/>
                <a:latin typeface="맑은 고딕" panose="020B0503020000020004" pitchFamily="34" charset="-127"/>
                <a:cs typeface="Times New Roman" panose="02020603050405020304" pitchFamily="18" charset="0"/>
              </a:rPr>
              <a:t>Detection : Working on the features which are fed into the network, “generalization” by changing or improving both of the networks and features as well as defining different loss functions, input variables(MFCCs, vocal tract, layer-wise neuron activation patterns-needs special pre-processing)</a:t>
            </a:r>
            <a:r>
              <a:rPr lang="ko-KR" altLang="ko-KR" sz="1200" dirty="0">
                <a:effectLst/>
              </a:rPr>
              <a:t> </a:t>
            </a:r>
            <a:endParaRPr lang="en-US" altLang="ko-KR" sz="1200" dirty="0">
              <a:effectLst/>
            </a:endParaRPr>
          </a:p>
          <a:p>
            <a:pPr marL="179388" lvl="0" indent="-179388" algn="just" latinLnBrk="1">
              <a:lnSpc>
                <a:spcPct val="110000"/>
              </a:lnSpc>
              <a:spcAft>
                <a:spcPts val="800"/>
              </a:spcAft>
              <a:buFont typeface="Wingdings" pitchFamily="2" charset="2"/>
              <a:buChar char="•"/>
            </a:pP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Other issues</a:t>
            </a:r>
            <a:endParaRPr lang="en-US" altLang="ko-KR" sz="18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636588" lvl="1" indent="-179388" algn="just">
              <a:lnSpc>
                <a:spcPct val="110000"/>
              </a:lnSpc>
              <a:spcAft>
                <a:spcPts val="800"/>
              </a:spcAft>
              <a:buFont typeface="Wingdings" pitchFamily="2" charset="2"/>
              <a:buChar char="•"/>
            </a:pP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Collecting audio datasets in the wild</a:t>
            </a:r>
          </a:p>
          <a:p>
            <a:pPr marL="636588" lvl="1" indent="-179388" algn="just">
              <a:lnSpc>
                <a:spcPct val="110000"/>
              </a:lnSpc>
              <a:spcAft>
                <a:spcPts val="800"/>
              </a:spcAft>
              <a:buFont typeface="Wingdings" pitchFamily="2" charset="2"/>
              <a:buChar char="•"/>
            </a:pP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Designing large-scale multilingual datasets</a:t>
            </a:r>
          </a:p>
          <a:p>
            <a:pPr marL="636588" lvl="1" indent="-179388" algn="just">
              <a:lnSpc>
                <a:spcPct val="110000"/>
              </a:lnSpc>
              <a:spcAft>
                <a:spcPts val="800"/>
              </a:spcAft>
              <a:buFont typeface="Wingdings" pitchFamily="2" charset="2"/>
              <a:buChar char="•"/>
            </a:pP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Improving the interpretability of detection results, </a:t>
            </a:r>
            <a:r>
              <a:rPr kumimoji="1" lang="en-US" altLang="ko-KR" sz="1400" dirty="0">
                <a:latin typeface="+mn-ea"/>
              </a:rPr>
              <a:t>e.g. Audio Forensic</a:t>
            </a:r>
            <a:r>
              <a:rPr kumimoji="1" lang="ko-KR" altLang="en-US" sz="1400" dirty="0">
                <a:latin typeface="+mn-ea"/>
              </a:rPr>
              <a:t> </a:t>
            </a:r>
            <a:endParaRPr kumimoji="1" lang="en-US" altLang="ko-KR" sz="1400" dirty="0">
              <a:latin typeface="+mn-ea"/>
            </a:endParaRPr>
          </a:p>
          <a:p>
            <a:pPr marL="636588" lvl="1" indent="-179388" algn="just">
              <a:lnSpc>
                <a:spcPct val="110000"/>
              </a:lnSpc>
              <a:spcAft>
                <a:spcPts val="800"/>
              </a:spcAft>
              <a:buFont typeface="Wingdings" pitchFamily="2" charset="2"/>
              <a:buChar char="•"/>
            </a:pP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Exploring more reasonable evaluation metrics</a:t>
            </a:r>
            <a:endParaRPr lang="ko-KR"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2836503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0000"/>
            <a:lum/>
          </a:blip>
          <a:srcRect/>
          <a:stretch>
            <a:fillRect t="-17000" b="-17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BA44362-3276-8353-8F19-0222DEBD2430}"/>
              </a:ext>
            </a:extLst>
          </p:cNvPr>
          <p:cNvSpPr>
            <a:spLocks noGrp="1"/>
          </p:cNvSpPr>
          <p:nvPr>
            <p:ph type="title"/>
          </p:nvPr>
        </p:nvSpPr>
        <p:spPr/>
        <p:txBody>
          <a:bodyPr>
            <a:normAutofit/>
          </a:bodyPr>
          <a:lstStyle/>
          <a:p>
            <a:pPr>
              <a:lnSpc>
                <a:spcPct val="100000"/>
              </a:lnSpc>
            </a:pPr>
            <a:r>
              <a:rPr kumimoji="1" lang="en-US" altLang="ko-KR" dirty="0"/>
              <a:t>Conclusions</a:t>
            </a:r>
            <a:endParaRPr kumimoji="1" lang="ko-KR" altLang="en-US" dirty="0"/>
          </a:p>
        </p:txBody>
      </p:sp>
      <p:sp>
        <p:nvSpPr>
          <p:cNvPr id="3" name="내용 개체 틀 2">
            <a:extLst>
              <a:ext uri="{FF2B5EF4-FFF2-40B4-BE49-F238E27FC236}">
                <a16:creationId xmlns:a16="http://schemas.microsoft.com/office/drawing/2014/main" id="{921EDDE2-2C13-D2EF-3443-D9ED080CADCD}"/>
              </a:ext>
            </a:extLst>
          </p:cNvPr>
          <p:cNvSpPr>
            <a:spLocks noGrp="1"/>
          </p:cNvSpPr>
          <p:nvPr>
            <p:ph idx="1"/>
          </p:nvPr>
        </p:nvSpPr>
        <p:spPr>
          <a:xfrm>
            <a:off x="838200" y="1825624"/>
            <a:ext cx="10515600" cy="4585933"/>
          </a:xfrm>
        </p:spPr>
        <p:txBody>
          <a:bodyPr>
            <a:normAutofit/>
          </a:bodyPr>
          <a:lstStyle/>
          <a:p>
            <a:pPr marL="342900" lvl="0" indent="-342900" algn="just" latinLnBrk="1">
              <a:lnSpc>
                <a:spcPct val="150000"/>
              </a:lnSpc>
              <a:spcAft>
                <a:spcPts val="800"/>
              </a:spcAft>
              <a:buFont typeface="Wingdings" pitchFamily="2" charset="2"/>
              <a:buChar char="•"/>
            </a:pP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Necessity of awareness of deepfakes and the harm and questioning what we see and hear online since the content can be misleading</a:t>
            </a:r>
          </a:p>
          <a:p>
            <a:pPr marL="342900" lvl="0" indent="-342900" algn="just" latinLnBrk="1">
              <a:lnSpc>
                <a:spcPct val="150000"/>
              </a:lnSpc>
              <a:spcAft>
                <a:spcPts val="800"/>
              </a:spcAft>
              <a:buFont typeface="Wingdings" pitchFamily="2" charset="2"/>
              <a:buChar char="•"/>
            </a:pPr>
            <a:r>
              <a:rPr lang="en-US" altLang="ko-KR" sz="1800" kern="100" dirty="0">
                <a:latin typeface="맑은 고딕" panose="020B0503020000020004" pitchFamily="34" charset="-127"/>
                <a:ea typeface="맑은 고딕" panose="020B0503020000020004" pitchFamily="34" charset="-127"/>
                <a:cs typeface="Times New Roman" panose="02020603050405020304" pitchFamily="18" charset="0"/>
              </a:rPr>
              <a:t>Needs to be done </a:t>
            </a: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more research in the field of audio deepfakes</a:t>
            </a:r>
          </a:p>
          <a:p>
            <a:pPr marL="342900" indent="-342900" algn="just">
              <a:lnSpc>
                <a:spcPct val="150000"/>
              </a:lnSpc>
              <a:spcAft>
                <a:spcPts val="800"/>
              </a:spcAft>
              <a:buFont typeface="Wingdings" pitchFamily="2" charset="2"/>
              <a:buChar char="•"/>
            </a:pP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Proposing robust and general algorithms with valid and reliable samples in order to make the detection of deepfake audio applicable to real situations</a:t>
            </a:r>
            <a:endParaRPr lang="ko-KR"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342900" lvl="0" indent="-342900" algn="just" latinLnBrk="1">
              <a:lnSpc>
                <a:spcPct val="150000"/>
              </a:lnSpc>
              <a:spcAft>
                <a:spcPts val="800"/>
              </a:spcAft>
              <a:buFont typeface="Wingdings" pitchFamily="2" charset="2"/>
              <a:buChar char="•"/>
            </a:pPr>
            <a:endParaRPr lang="ko-KR"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39519124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704"/>
            <a:lum/>
          </a:blip>
          <a:srcRect/>
          <a:stretch>
            <a:fillRect t="-17000" b="-17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14DF6AB-B205-E955-5219-5A8A0E0D2716}"/>
              </a:ext>
            </a:extLst>
          </p:cNvPr>
          <p:cNvSpPr>
            <a:spLocks noGrp="1"/>
          </p:cNvSpPr>
          <p:nvPr>
            <p:ph type="title"/>
          </p:nvPr>
        </p:nvSpPr>
        <p:spPr>
          <a:xfrm>
            <a:off x="3550443" y="1825627"/>
            <a:ext cx="5091113" cy="3521075"/>
          </a:xfrm>
        </p:spPr>
        <p:txBody>
          <a:bodyPr>
            <a:normAutofit/>
          </a:bodyPr>
          <a:lstStyle/>
          <a:p>
            <a:pPr algn="ctr"/>
            <a:r>
              <a:rPr kumimoji="1" lang="en-US" altLang="ko-KR" sz="7200" dirty="0">
                <a:latin typeface="+mj-ea"/>
              </a:rPr>
              <a:t>Q &amp; A</a:t>
            </a:r>
            <a:endParaRPr kumimoji="1" lang="ko-KR" altLang="en-US" sz="7200" dirty="0">
              <a:latin typeface="+mj-ea"/>
            </a:endParaRPr>
          </a:p>
        </p:txBody>
      </p:sp>
    </p:spTree>
    <p:extLst>
      <p:ext uri="{BB962C8B-B14F-4D97-AF65-F5344CB8AC3E}">
        <p14:creationId xmlns:p14="http://schemas.microsoft.com/office/powerpoint/2010/main" val="2561251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5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2602BD6-11A1-51AD-5ED7-DFE4899FF308}"/>
              </a:ext>
            </a:extLst>
          </p:cNvPr>
          <p:cNvSpPr>
            <a:spLocks noGrp="1"/>
          </p:cNvSpPr>
          <p:nvPr>
            <p:ph type="title"/>
          </p:nvPr>
        </p:nvSpPr>
        <p:spPr/>
        <p:txBody>
          <a:bodyPr/>
          <a:lstStyle/>
          <a:p>
            <a:r>
              <a:rPr kumimoji="1" lang="en-US" altLang="ko-KR" dirty="0" err="1"/>
              <a:t>Contens</a:t>
            </a:r>
            <a:endParaRPr kumimoji="1" lang="ko-KR" altLang="en-US" dirty="0"/>
          </a:p>
        </p:txBody>
      </p:sp>
      <p:sp>
        <p:nvSpPr>
          <p:cNvPr id="3" name="내용 개체 틀 2">
            <a:extLst>
              <a:ext uri="{FF2B5EF4-FFF2-40B4-BE49-F238E27FC236}">
                <a16:creationId xmlns:a16="http://schemas.microsoft.com/office/drawing/2014/main" id="{15353D71-E53E-F016-4EB3-F12C855B8FAB}"/>
              </a:ext>
            </a:extLst>
          </p:cNvPr>
          <p:cNvSpPr>
            <a:spLocks noGrp="1"/>
          </p:cNvSpPr>
          <p:nvPr>
            <p:ph idx="1"/>
          </p:nvPr>
        </p:nvSpPr>
        <p:spPr>
          <a:xfrm>
            <a:off x="838200" y="1825625"/>
            <a:ext cx="10515600" cy="2746375"/>
          </a:xfrm>
        </p:spPr>
        <p:txBody>
          <a:bodyPr>
            <a:normAutofit/>
          </a:bodyPr>
          <a:lstStyle/>
          <a:p>
            <a:pPr marL="514350" indent="-514350">
              <a:lnSpc>
                <a:spcPct val="100000"/>
              </a:lnSpc>
              <a:buFont typeface="+mj-lt"/>
              <a:buAutoNum type="arabicPeriod"/>
            </a:pPr>
            <a:r>
              <a:rPr kumimoji="1" lang="en" altLang="ko-KR" dirty="0"/>
              <a:t>Summary of Audio Deepfakes Technology</a:t>
            </a:r>
            <a:endParaRPr kumimoji="1" lang="en-US" altLang="ko-KR" dirty="0">
              <a:latin typeface="+mn-ea"/>
            </a:endParaRPr>
          </a:p>
          <a:p>
            <a:pPr marL="514350" indent="-514350">
              <a:lnSpc>
                <a:spcPct val="100000"/>
              </a:lnSpc>
              <a:buFont typeface="+mj-lt"/>
              <a:buAutoNum type="arabicPeriod"/>
            </a:pPr>
            <a:r>
              <a:rPr kumimoji="1" lang="en" altLang="ko-KR" dirty="0"/>
              <a:t>Summary of Deepfake Audio Detection Technology</a:t>
            </a:r>
            <a:endParaRPr kumimoji="1" lang="en-US" altLang="ko-KR" dirty="0">
              <a:latin typeface="+mn-ea"/>
            </a:endParaRPr>
          </a:p>
          <a:p>
            <a:pPr marL="514350" indent="-514350">
              <a:lnSpc>
                <a:spcPct val="100000"/>
              </a:lnSpc>
              <a:buFont typeface="+mj-lt"/>
              <a:buAutoNum type="arabicPeriod"/>
            </a:pPr>
            <a:r>
              <a:rPr kumimoji="1" lang="en" altLang="ko-KR" dirty="0"/>
              <a:t>Generalization Methods</a:t>
            </a:r>
          </a:p>
          <a:p>
            <a:pPr marL="514350" indent="-514350">
              <a:lnSpc>
                <a:spcPct val="100000"/>
              </a:lnSpc>
              <a:buFont typeface="+mj-lt"/>
              <a:buAutoNum type="arabicPeriod"/>
            </a:pPr>
            <a:r>
              <a:rPr kumimoji="1" lang="en-US" altLang="ko-KR" dirty="0"/>
              <a:t>Future Directions</a:t>
            </a:r>
            <a:endParaRPr kumimoji="1" lang="en" altLang="ko-KR" dirty="0"/>
          </a:p>
          <a:p>
            <a:pPr marL="514350" indent="-514350">
              <a:lnSpc>
                <a:spcPct val="100000"/>
              </a:lnSpc>
              <a:buFont typeface="+mj-lt"/>
              <a:buAutoNum type="arabicPeriod"/>
            </a:pPr>
            <a:r>
              <a:rPr kumimoji="1" lang="en" altLang="ko-KR" dirty="0">
                <a:latin typeface="+mn-ea"/>
              </a:rPr>
              <a:t>Conclusions</a:t>
            </a:r>
            <a:endParaRPr kumimoji="1" lang="ko-KR" altLang="en-US" dirty="0">
              <a:latin typeface="+mn-ea"/>
            </a:endParaRPr>
          </a:p>
        </p:txBody>
      </p:sp>
    </p:spTree>
    <p:extLst>
      <p:ext uri="{BB962C8B-B14F-4D97-AF65-F5344CB8AC3E}">
        <p14:creationId xmlns:p14="http://schemas.microsoft.com/office/powerpoint/2010/main" val="36549067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3000"/>
            <a:lum/>
          </a:blip>
          <a:srcRect/>
          <a:stretch>
            <a:fillRect t="-9000" b="-9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5CA16B7-0D07-332B-7F44-133B62B5CC04}"/>
              </a:ext>
            </a:extLst>
          </p:cNvPr>
          <p:cNvSpPr>
            <a:spLocks noGrp="1"/>
          </p:cNvSpPr>
          <p:nvPr>
            <p:ph type="title"/>
          </p:nvPr>
        </p:nvSpPr>
        <p:spPr>
          <a:noFill/>
          <a:ln>
            <a:noFill/>
          </a:ln>
        </p:spPr>
        <p:txBody>
          <a:bodyPr>
            <a:normAutofit/>
          </a:bodyPr>
          <a:lstStyle/>
          <a:p>
            <a:r>
              <a:rPr kumimoji="1" lang="en" altLang="ko-KR" sz="3600" dirty="0"/>
              <a:t>Summary of Audio Deepfakes Technology</a:t>
            </a:r>
            <a:endParaRPr kumimoji="1" lang="ko-KR" altLang="en-US" sz="3600" dirty="0"/>
          </a:p>
        </p:txBody>
      </p:sp>
      <p:sp>
        <p:nvSpPr>
          <p:cNvPr id="3" name="내용 개체 틀 2">
            <a:extLst>
              <a:ext uri="{FF2B5EF4-FFF2-40B4-BE49-F238E27FC236}">
                <a16:creationId xmlns:a16="http://schemas.microsoft.com/office/drawing/2014/main" id="{AED98C26-0FC1-01B3-D288-C156545CE5D9}"/>
              </a:ext>
            </a:extLst>
          </p:cNvPr>
          <p:cNvSpPr>
            <a:spLocks noGrp="1"/>
          </p:cNvSpPr>
          <p:nvPr>
            <p:ph idx="1"/>
          </p:nvPr>
        </p:nvSpPr>
        <p:spPr>
          <a:xfrm>
            <a:off x="838200" y="1825625"/>
            <a:ext cx="10515600" cy="4667250"/>
          </a:xfrm>
        </p:spPr>
        <p:txBody>
          <a:bodyPr>
            <a:normAutofit/>
          </a:bodyPr>
          <a:lstStyle/>
          <a:p>
            <a:pPr marL="274638" lvl="1" indent="-222250" algn="just">
              <a:lnSpc>
                <a:spcPct val="150000"/>
              </a:lnSpc>
            </a:pPr>
            <a:r>
              <a:rPr lang="en" altLang="ko-KR" sz="2000" kern="100" dirty="0">
                <a:effectLst/>
                <a:latin typeface="맑은 고딕" panose="020B0503020000020004" pitchFamily="34" charset="-127"/>
                <a:ea typeface="맑은 고딕" panose="020B0503020000020004" pitchFamily="34" charset="-127"/>
                <a:cs typeface="Times New Roman" panose="02020603050405020304" pitchFamily="18" charset="0"/>
              </a:rPr>
              <a:t>Non-AI generated : Replay attacks</a:t>
            </a:r>
          </a:p>
          <a:p>
            <a:pPr marL="676275" lvl="2" indent="-166688" algn="just">
              <a:lnSpc>
                <a:spcPct val="150000"/>
              </a:lnSpc>
            </a:pP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Replaying the recoding of a target speaker’s voice</a:t>
            </a:r>
          </a:p>
          <a:p>
            <a:pPr marL="1133475" lvl="3" indent="-166688" algn="just">
              <a:lnSpc>
                <a:spcPct val="150000"/>
              </a:lnSpc>
            </a:pP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F</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ar field detection replay attacks : The test segment is a far field microphone recoding of the victim, replayed on a phone handset with a loudspeaker</a:t>
            </a:r>
          </a:p>
          <a:p>
            <a:pPr marL="1133475" lvl="3" indent="-166688" algn="just">
              <a:lnSpc>
                <a:spcPct val="150000"/>
              </a:lnSpc>
            </a:pPr>
            <a:r>
              <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rPr>
              <a:t>C</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ut and paste detection attacks : Being made by cut and paste short </a:t>
            </a:r>
            <a:r>
              <a:rPr lang="en-US" altLang="ko-KR" sz="1400" kern="100" dirty="0" err="1">
                <a:effectLst/>
                <a:latin typeface="맑은 고딕" panose="020B0503020000020004" pitchFamily="34" charset="-127"/>
                <a:ea typeface="맑은 고딕" panose="020B0503020000020004" pitchFamily="34" charset="-127"/>
                <a:cs typeface="Times New Roman" panose="02020603050405020304" pitchFamily="18" charset="0"/>
              </a:rPr>
              <a:t>recodings</a:t>
            </a:r>
            <a:r>
              <a:rPr lang="en-US" altLang="ko-KR" sz="1400" kern="100" dirty="0">
                <a:effectLst/>
                <a:latin typeface="맑은 고딕" panose="020B0503020000020004" pitchFamily="34" charset="-127"/>
                <a:ea typeface="맑은 고딕" panose="020B0503020000020004" pitchFamily="34" charset="-127"/>
                <a:cs typeface="Times New Roman" panose="02020603050405020304" pitchFamily="18" charset="0"/>
              </a:rPr>
              <a:t> to fake the sentence required by a text-dependent</a:t>
            </a:r>
            <a:endParaRPr lang="en-US" altLang="ko-KR" sz="14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676275" lvl="2" indent="-166688" algn="just">
              <a:lnSpc>
                <a:spcPct val="150000"/>
              </a:lnSpc>
            </a:pP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Attack : Threat to speaker verification system because of low-cost, also can be used against voice assistants</a:t>
            </a:r>
            <a:endParaRPr lang="en-US" altLang="ko-KR" sz="16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676275" lvl="2" indent="-166688" algn="just">
              <a:lnSpc>
                <a:spcPct val="150000"/>
              </a:lnSpc>
            </a:pPr>
            <a:r>
              <a:rPr lang="en-US" altLang="ko-KR" sz="1600" dirty="0">
                <a:effectLst/>
                <a:latin typeface="맑은 고딕" panose="020B0503020000020004" pitchFamily="34" charset="-127"/>
                <a:cs typeface="Times New Roman" panose="02020603050405020304" pitchFamily="18" charset="0"/>
              </a:rPr>
              <a:t>Defense : Text dependent speaker verification and a current technique that detects end-to-end replay attacks by using deep convolutional networks</a:t>
            </a:r>
            <a:r>
              <a:rPr lang="ko-KR" altLang="ko-KR" sz="1600" dirty="0">
                <a:effectLst/>
              </a:rPr>
              <a:t> </a:t>
            </a:r>
            <a:endParaRPr lang="ko-KR"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4240575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3000"/>
            <a:lum/>
          </a:blip>
          <a:srcRect/>
          <a:stretch>
            <a:fillRect t="-9000" b="-9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5CA16B7-0D07-332B-7F44-133B62B5CC04}"/>
              </a:ext>
            </a:extLst>
          </p:cNvPr>
          <p:cNvSpPr>
            <a:spLocks noGrp="1"/>
          </p:cNvSpPr>
          <p:nvPr>
            <p:ph type="title"/>
          </p:nvPr>
        </p:nvSpPr>
        <p:spPr>
          <a:noFill/>
          <a:ln>
            <a:noFill/>
          </a:ln>
        </p:spPr>
        <p:txBody>
          <a:bodyPr>
            <a:normAutofit/>
          </a:bodyPr>
          <a:lstStyle/>
          <a:p>
            <a:r>
              <a:rPr kumimoji="1" lang="en" altLang="ko-KR" sz="3600" dirty="0"/>
              <a:t>Summary of Audio Deepfakes Technology</a:t>
            </a:r>
            <a:endParaRPr kumimoji="1" lang="ko-KR" altLang="en-US" sz="3600" dirty="0"/>
          </a:p>
        </p:txBody>
      </p:sp>
      <p:sp>
        <p:nvSpPr>
          <p:cNvPr id="3" name="내용 개체 틀 2">
            <a:extLst>
              <a:ext uri="{FF2B5EF4-FFF2-40B4-BE49-F238E27FC236}">
                <a16:creationId xmlns:a16="http://schemas.microsoft.com/office/drawing/2014/main" id="{AED98C26-0FC1-01B3-D288-C156545CE5D9}"/>
              </a:ext>
            </a:extLst>
          </p:cNvPr>
          <p:cNvSpPr>
            <a:spLocks noGrp="1"/>
          </p:cNvSpPr>
          <p:nvPr>
            <p:ph idx="1"/>
          </p:nvPr>
        </p:nvSpPr>
        <p:spPr>
          <a:xfrm>
            <a:off x="838200" y="1825625"/>
            <a:ext cx="10515600" cy="4667250"/>
          </a:xfrm>
        </p:spPr>
        <p:txBody>
          <a:bodyPr>
            <a:normAutofit fontScale="77500" lnSpcReduction="20000"/>
          </a:bodyPr>
          <a:lstStyle/>
          <a:p>
            <a:pPr marL="274638" lvl="1" indent="-222250" algn="just">
              <a:lnSpc>
                <a:spcPct val="150000"/>
              </a:lnSpc>
            </a:pPr>
            <a:r>
              <a:rPr lang="en" altLang="ko-KR" sz="2600" kern="100" dirty="0">
                <a:effectLst/>
                <a:latin typeface="맑은 고딕" panose="020B0503020000020004" pitchFamily="34" charset="-127"/>
                <a:ea typeface="맑은 고딕" panose="020B0503020000020004" pitchFamily="34" charset="-127"/>
                <a:cs typeface="Times New Roman" panose="02020603050405020304" pitchFamily="18" charset="0"/>
              </a:rPr>
              <a:t>AI-generated audio fakes : Speech Synthesis (TTS : Text-to-Speech) </a:t>
            </a:r>
          </a:p>
          <a:p>
            <a:pPr marL="731838" lvl="2" indent="-222250" algn="just">
              <a:lnSpc>
                <a:spcPct val="150000"/>
              </a:lnSpc>
            </a:pPr>
            <a:r>
              <a:rPr lang="en-US" altLang="ko-KR" sz="2100" kern="100" dirty="0">
                <a:latin typeface="맑은 고딕" panose="020B0503020000020004" pitchFamily="34" charset="-127"/>
                <a:ea typeface="맑은 고딕" panose="020B0503020000020004" pitchFamily="34" charset="-127"/>
                <a:cs typeface="Times New Roman" panose="02020603050405020304" pitchFamily="18" charset="0"/>
              </a:rPr>
              <a:t>A</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nalyzing the text and making the speech sound in line with text inputted using the rules of linguistic description of the text, also its advantages(human like, offering different accents and voices), and configuring(samples of actual voices, speaking rate, pitch, volume, sample rate hertz)</a:t>
            </a:r>
            <a:endParaRPr lang="en-US" altLang="ko-KR" sz="21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731838" lvl="2" indent="-222250" algn="just">
              <a:lnSpc>
                <a:spcPct val="150000"/>
              </a:lnSpc>
            </a:pP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Char2Wav(an end-to-end speech synthesis generation framework)</a:t>
            </a:r>
            <a:endParaRPr lang="en-US" altLang="ko-KR" sz="21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731838" lvl="2" indent="-222250" algn="just">
              <a:lnSpc>
                <a:spcPct val="150000"/>
              </a:lnSpc>
            </a:pP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WaveNet</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 : The explanation of its formula and architecture</a:t>
            </a:r>
          </a:p>
          <a:p>
            <a:pPr marL="731838" lvl="2" indent="-222250" algn="just">
              <a:lnSpc>
                <a:spcPct val="150000"/>
              </a:lnSpc>
            </a:pP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The overall structure of </a:t>
            </a: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WaveGlow</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Tacotron</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 1(end-to-end text-to-speech generative model), </a:t>
            </a: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Tacotron</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 2(recurrent seq-to-seq feature prediction network and modified </a:t>
            </a: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WaveNet</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 vocoder)</a:t>
            </a:r>
            <a:endParaRPr lang="en-US" altLang="ko-KR" sz="21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731838" lvl="2" indent="-222250" algn="just">
              <a:lnSpc>
                <a:spcPct val="150000"/>
              </a:lnSpc>
            </a:pP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Deep Voice3 : encoder, decoder, converter</a:t>
            </a:r>
            <a:endParaRPr lang="en-US" altLang="ko-KR" sz="21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731838" lvl="2" indent="-222250" algn="just">
              <a:lnSpc>
                <a:spcPct val="150000"/>
              </a:lnSpc>
            </a:pP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MelNet</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(Time-delayed stack, Centralized Stack, Frequency-delayed stack)</a:t>
            </a:r>
            <a:endParaRPr lang="en-US" altLang="ko-KR" sz="21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731838" lvl="2" indent="-222250" algn="just">
              <a:lnSpc>
                <a:spcPct val="150000"/>
              </a:lnSpc>
            </a:pP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Using NN TTS synthesis can make the speech audio not in training, ex. Char2Wav, Baidu 3 Voice, Deep Voice 1, 2, Lyrebird-Descript, </a:t>
            </a: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WaveNet</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Voco</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Tacotron</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 1, 2, </a:t>
            </a: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WaveGlow</a:t>
            </a:r>
            <a:r>
              <a:rPr lang="en-US"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2100" kern="100" dirty="0" err="1">
                <a:effectLst/>
                <a:latin typeface="맑은 고딕" panose="020B0503020000020004" pitchFamily="34" charset="-127"/>
                <a:ea typeface="맑은 고딕" panose="020B0503020000020004" pitchFamily="34" charset="-127"/>
                <a:cs typeface="Times New Roman" panose="02020603050405020304" pitchFamily="18" charset="0"/>
              </a:rPr>
              <a:t>Melnet</a:t>
            </a:r>
            <a:endParaRPr lang="ko-KR" altLang="ko-KR" sz="21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39449973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3000"/>
            <a:lum/>
          </a:blip>
          <a:srcRect/>
          <a:stretch>
            <a:fillRect t="-9000" b="-9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5CA16B7-0D07-332B-7F44-133B62B5CC04}"/>
              </a:ext>
            </a:extLst>
          </p:cNvPr>
          <p:cNvSpPr>
            <a:spLocks noGrp="1"/>
          </p:cNvSpPr>
          <p:nvPr>
            <p:ph type="title"/>
          </p:nvPr>
        </p:nvSpPr>
        <p:spPr>
          <a:noFill/>
          <a:ln>
            <a:noFill/>
          </a:ln>
        </p:spPr>
        <p:txBody>
          <a:bodyPr>
            <a:normAutofit/>
          </a:bodyPr>
          <a:lstStyle/>
          <a:p>
            <a:r>
              <a:rPr kumimoji="1" lang="en" altLang="ko-KR" sz="3600" dirty="0"/>
              <a:t>Summary of Audio Deepfakes Technology</a:t>
            </a:r>
            <a:endParaRPr kumimoji="1" lang="ko-KR" altLang="en-US" sz="3600" dirty="0"/>
          </a:p>
        </p:txBody>
      </p:sp>
      <p:sp>
        <p:nvSpPr>
          <p:cNvPr id="3" name="내용 개체 틀 2">
            <a:extLst>
              <a:ext uri="{FF2B5EF4-FFF2-40B4-BE49-F238E27FC236}">
                <a16:creationId xmlns:a16="http://schemas.microsoft.com/office/drawing/2014/main" id="{AED98C26-0FC1-01B3-D288-C156545CE5D9}"/>
              </a:ext>
            </a:extLst>
          </p:cNvPr>
          <p:cNvSpPr>
            <a:spLocks noGrp="1"/>
          </p:cNvSpPr>
          <p:nvPr>
            <p:ph idx="1"/>
          </p:nvPr>
        </p:nvSpPr>
        <p:spPr>
          <a:xfrm>
            <a:off x="838200" y="1825625"/>
            <a:ext cx="10515600" cy="4667250"/>
          </a:xfrm>
        </p:spPr>
        <p:txBody>
          <a:bodyPr>
            <a:normAutofit/>
          </a:bodyPr>
          <a:lstStyle/>
          <a:p>
            <a:pPr marL="274638" lvl="1" indent="-222250" algn="just">
              <a:lnSpc>
                <a:spcPct val="150000"/>
              </a:lnSpc>
            </a:pPr>
            <a:r>
              <a:rPr lang="en" altLang="ko-KR" sz="2000" kern="100" dirty="0">
                <a:effectLst/>
                <a:latin typeface="맑은 고딕" panose="020B0503020000020004" pitchFamily="34" charset="-127"/>
                <a:ea typeface="맑은 고딕" panose="020B0503020000020004" pitchFamily="34" charset="-127"/>
                <a:cs typeface="Times New Roman" panose="02020603050405020304" pitchFamily="18" charset="0"/>
              </a:rPr>
              <a:t>AI-generated audio fakes : VC(Voice Conversion)</a:t>
            </a:r>
          </a:p>
          <a:p>
            <a:pPr marL="731838" lvl="2" indent="-222250" algn="just">
              <a:lnSpc>
                <a:spcPct val="150000"/>
              </a:lnSpc>
            </a:pP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The benefit of VC : Helpin</a:t>
            </a:r>
            <a:r>
              <a:rPr lang="en-US" altLang="ko-KR" sz="1600" kern="100" dirty="0">
                <a:latin typeface="맑은 고딕" panose="020B0503020000020004" pitchFamily="34" charset="-127"/>
                <a:ea typeface="맑은 고딕" panose="020B0503020000020004" pitchFamily="34" charset="-127"/>
                <a:cs typeface="Times New Roman" panose="02020603050405020304" pitchFamily="18" charset="0"/>
              </a:rPr>
              <a:t>g s</a:t>
            </a: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peech disorders and using for </a:t>
            </a:r>
            <a:r>
              <a:rPr lang="en-US" altLang="ko-KR" sz="1600" kern="100" dirty="0" err="1">
                <a:effectLst/>
                <a:latin typeface="맑은 고딕" panose="020B0503020000020004" pitchFamily="34" charset="-127"/>
                <a:ea typeface="맑은 고딕" panose="020B0503020000020004" pitchFamily="34" charset="-127"/>
                <a:cs typeface="Times New Roman" panose="02020603050405020304" pitchFamily="18" charset="0"/>
              </a:rPr>
              <a:t>speakin</a:t>
            </a: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 and hearing aid devices, translation, education, entertainment </a:t>
            </a:r>
            <a:endParaRPr lang="en-US" altLang="ko-KR" sz="16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731838" lvl="2" indent="-222250" algn="just">
              <a:lnSpc>
                <a:spcPct val="150000"/>
              </a:lnSpc>
            </a:pPr>
            <a:r>
              <a:rPr lang="en-US" altLang="ko-KR" sz="1600" kern="100" dirty="0">
                <a:latin typeface="맑은 고딕" panose="020B0503020000020004" pitchFamily="34" charset="-127"/>
                <a:ea typeface="맑은 고딕" panose="020B0503020000020004" pitchFamily="34" charset="-127"/>
                <a:cs typeface="Times New Roman" panose="02020603050405020304" pitchFamily="18" charset="0"/>
              </a:rPr>
              <a:t>P</a:t>
            </a: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ushing the anti-spoofing capabilities to improve in normal speaker verification systems</a:t>
            </a:r>
            <a:endParaRPr lang="en-US" altLang="ko-KR" sz="1600"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731838" lvl="2" indent="-222250" algn="just">
              <a:lnSpc>
                <a:spcPct val="150000"/>
              </a:lnSpc>
            </a:pP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GMM(Gaussian mixture model), GANs, </a:t>
            </a:r>
            <a:r>
              <a:rPr lang="en-US" altLang="ko-KR" sz="1600" kern="100" dirty="0" err="1">
                <a:effectLst/>
                <a:latin typeface="맑은 고딕" panose="020B0503020000020004" pitchFamily="34" charset="-127"/>
                <a:ea typeface="맑은 고딕" panose="020B0503020000020004" pitchFamily="34" charset="-127"/>
                <a:cs typeface="Times New Roman" panose="02020603050405020304" pitchFamily="18" charset="0"/>
              </a:rPr>
              <a:t>CycleGAN</a:t>
            </a: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1600" kern="100" dirty="0" err="1">
                <a:effectLst/>
                <a:latin typeface="맑은 고딕" panose="020B0503020000020004" pitchFamily="34" charset="-127"/>
                <a:ea typeface="맑은 고딕" panose="020B0503020000020004" pitchFamily="34" charset="-127"/>
                <a:cs typeface="Times New Roman" panose="02020603050405020304" pitchFamily="18" charset="0"/>
              </a:rPr>
              <a:t>StarGAN</a:t>
            </a: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-VC, ASSEM-VC, </a:t>
            </a:r>
            <a:r>
              <a:rPr lang="en-US" altLang="ko-KR" sz="1600" kern="100" dirty="0" err="1">
                <a:effectLst/>
                <a:latin typeface="맑은 고딕" panose="020B0503020000020004" pitchFamily="34" charset="-127"/>
                <a:ea typeface="맑은 고딕" panose="020B0503020000020004" pitchFamily="34" charset="-127"/>
                <a:cs typeface="Times New Roman" panose="02020603050405020304" pitchFamily="18" charset="0"/>
              </a:rPr>
              <a:t>Cotatron</a:t>
            </a:r>
            <a:r>
              <a:rPr lang="en-US" altLang="ko-KR" sz="1600" kern="100" dirty="0">
                <a:effectLst/>
                <a:latin typeface="맑은 고딕" panose="020B0503020000020004" pitchFamily="34" charset="-127"/>
                <a:ea typeface="맑은 고딕" panose="020B0503020000020004" pitchFamily="34" charset="-127"/>
                <a:cs typeface="Times New Roman" panose="02020603050405020304" pitchFamily="18" charset="0"/>
              </a:rPr>
              <a:t>-VC</a:t>
            </a:r>
            <a:endParaRPr lang="en-US" altLang="ko-KR" sz="1600" kern="100" dirty="0">
              <a:latin typeface="맑은 고딕" panose="020B0503020000020004" pitchFamily="34" charset="-127"/>
              <a:ea typeface="맑은 고딕"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2601975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1000"/>
            <a:lum/>
          </a:blip>
          <a:srcRect/>
          <a:stretch>
            <a:fillRect t="-9000" b="-9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5CA16B7-0D07-332B-7F44-133B62B5CC04}"/>
              </a:ext>
            </a:extLst>
          </p:cNvPr>
          <p:cNvSpPr>
            <a:spLocks noGrp="1"/>
          </p:cNvSpPr>
          <p:nvPr>
            <p:ph type="title"/>
          </p:nvPr>
        </p:nvSpPr>
        <p:spPr/>
        <p:txBody>
          <a:bodyPr>
            <a:normAutofit/>
          </a:bodyPr>
          <a:lstStyle/>
          <a:p>
            <a:r>
              <a:rPr kumimoji="1" lang="en" altLang="ko-KR" sz="3600" dirty="0"/>
              <a:t>Summary of Deepfake Audio Detection Technology</a:t>
            </a:r>
            <a:endParaRPr kumimoji="1" lang="ko-KR" altLang="en-US" sz="3600" dirty="0"/>
          </a:p>
        </p:txBody>
      </p:sp>
      <p:sp>
        <p:nvSpPr>
          <p:cNvPr id="3" name="내용 개체 틀 2">
            <a:extLst>
              <a:ext uri="{FF2B5EF4-FFF2-40B4-BE49-F238E27FC236}">
                <a16:creationId xmlns:a16="http://schemas.microsoft.com/office/drawing/2014/main" id="{AED98C26-0FC1-01B3-D288-C156545CE5D9}"/>
              </a:ext>
            </a:extLst>
          </p:cNvPr>
          <p:cNvSpPr>
            <a:spLocks noGrp="1"/>
          </p:cNvSpPr>
          <p:nvPr>
            <p:ph idx="1"/>
          </p:nvPr>
        </p:nvSpPr>
        <p:spPr>
          <a:xfrm>
            <a:off x="838200" y="1563329"/>
            <a:ext cx="10515600" cy="5043947"/>
          </a:xfrm>
        </p:spPr>
        <p:txBody>
          <a:bodyPr>
            <a:normAutofit fontScale="92500"/>
          </a:bodyPr>
          <a:lstStyle/>
          <a:p>
            <a:pPr marL="98425" indent="-98425">
              <a:lnSpc>
                <a:spcPct val="120000"/>
              </a:lnSpc>
              <a:spcAft>
                <a:spcPts val="200"/>
              </a:spcAf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Front-end</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584200" lvl="1" indent="-127000" latinLnBrk="1">
              <a:lnSpc>
                <a:spcPct val="120000"/>
              </a:lnSpc>
              <a:spcAft>
                <a:spcPts val="200"/>
              </a:spcAf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Discriminative Features</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Hand-crafted</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025525" lvl="2" indent="-111125" latinLnBrk="1">
              <a:lnSpc>
                <a:spcPct val="120000"/>
              </a:lnSpc>
              <a:spcAft>
                <a:spcPts val="200"/>
              </a:spcAft>
              <a:buFont typeface="Wingdings" pitchFamily="2" charset="2"/>
              <a:buChar char="§"/>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Short-term Spectral Features</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Computed mainly by applying the short-time Fourier transform(SFTF) on a speech signal </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474788" lvl="3" indent="-103188" latinLnBrk="1">
              <a:lnSpc>
                <a:spcPct val="120000"/>
              </a:lnSpc>
              <a:spcAft>
                <a:spcPts val="200"/>
              </a:spcAf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Magnitude based</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Usefulness for detecting generated speech</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828800" lvl="4" indent="0" latinLnBrk="1">
              <a:lnSpc>
                <a:spcPct val="120000"/>
              </a:lnSpc>
              <a:spcAft>
                <a:spcPts val="200"/>
              </a:spcAft>
              <a:buNone/>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Magnitude spectrum</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LMS(log magnitude spectrum), RLMS(residual log LMS)</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828800" lvl="4" indent="0" latinLnBrk="1">
              <a:lnSpc>
                <a:spcPct val="120000"/>
              </a:lnSpc>
              <a:spcAft>
                <a:spcPts val="200"/>
              </a:spcAft>
              <a:buNone/>
              <a:tabLst>
                <a:tab pos="457200" algn="l"/>
              </a:tabLs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Power spectrum</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MFCC(Mel-Frequency </a:t>
            </a:r>
            <a:r>
              <a:rPr lang="en-US" altLang="ko-KR" sz="1200" kern="100" dirty="0" err="1">
                <a:effectLst/>
                <a:latin typeface="맑은 고딕" panose="020B0503020000020004" pitchFamily="34" charset="-127"/>
                <a:ea typeface="맑은 고딕" panose="020B0503020000020004" pitchFamily="34" charset="-127"/>
                <a:cs typeface="Times New Roman" panose="02020603050405020304" pitchFamily="18" charset="0"/>
              </a:rPr>
              <a:t>Cepstrum</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Coefficients), LFCC(Linear Frequency CC), IMFCC(Inverse MFCC), LPS(log power spectrum), RFCC(Rectangular filter CC), Cep(</a:t>
            </a:r>
            <a:r>
              <a:rPr lang="en-US" altLang="ko-KR" sz="1200" kern="100" dirty="0" err="1">
                <a:effectLst/>
                <a:latin typeface="맑은 고딕" panose="020B0503020000020004" pitchFamily="34" charset="-127"/>
                <a:ea typeface="맑은 고딕" panose="020B0503020000020004" pitchFamily="34" charset="-127"/>
                <a:cs typeface="Times New Roman" panose="02020603050405020304" pitchFamily="18" charset="0"/>
              </a:rPr>
              <a:t>cepstrum</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LPCC(Linear </a:t>
            </a:r>
            <a:r>
              <a:rPr lang="en-US" altLang="ko-KR" sz="1200" kern="100" dirty="0" err="1">
                <a:effectLst/>
                <a:latin typeface="맑은 고딕" panose="020B0503020000020004" pitchFamily="34" charset="-127"/>
                <a:ea typeface="맑은 고딕" panose="020B0503020000020004" pitchFamily="34" charset="-127"/>
                <a:cs typeface="Times New Roman" panose="02020603050405020304" pitchFamily="18" charset="0"/>
              </a:rPr>
              <a:t>prediton</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cepstral coefficient)</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474788" lvl="3" indent="-103188">
              <a:lnSpc>
                <a:spcPct val="120000"/>
              </a:lnSpc>
              <a:spcAft>
                <a:spcPts val="200"/>
              </a:spcAft>
              <a:tabLst>
                <a:tab pos="457200" algn="l"/>
              </a:tabLs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Phase based</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Being used to discriminate between human and generated speech</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828800" lvl="4" indent="0" latinLnBrk="1">
              <a:lnSpc>
                <a:spcPct val="120000"/>
              </a:lnSpc>
              <a:spcAft>
                <a:spcPts val="200"/>
              </a:spcAft>
              <a:buNone/>
              <a:tabLst>
                <a:tab pos="457200" algn="l"/>
              </a:tabLs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GD based</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GD(Group Delay), MGD(modified GD), MGDCC(MGD cepstral </a:t>
            </a:r>
            <a:r>
              <a:rPr lang="en-US" altLang="ko-KR" sz="1200" kern="100" dirty="0" err="1">
                <a:effectLst/>
                <a:latin typeface="맑은 고딕" panose="020B0503020000020004" pitchFamily="34" charset="-127"/>
                <a:ea typeface="맑은 고딕" panose="020B0503020000020004" pitchFamily="34" charset="-127"/>
                <a:cs typeface="Times New Roman" panose="02020603050405020304" pitchFamily="18" charset="0"/>
              </a:rPr>
              <a:t>coeffient</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828800" lvl="4" indent="0" latinLnBrk="1">
              <a:lnSpc>
                <a:spcPct val="120000"/>
              </a:lnSpc>
              <a:spcAft>
                <a:spcPts val="200"/>
              </a:spcAft>
              <a:buNone/>
              <a:tabLst>
                <a:tab pos="457200" algn="l"/>
              </a:tabLst>
            </a:pP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Other phase : IF(Instantaneous frequency), BPD(baseband phase difference), RPS(relative phase shift), </a:t>
            </a:r>
            <a:r>
              <a:rPr lang="en-US" altLang="ko-KR" sz="1200" kern="100" dirty="0" err="1">
                <a:effectLst/>
                <a:latin typeface="맑은 고딕" panose="020B0503020000020004" pitchFamily="34" charset="-127"/>
                <a:ea typeface="맑은 고딕" panose="020B0503020000020004" pitchFamily="34" charset="-127"/>
                <a:cs typeface="Times New Roman" panose="02020603050405020304" pitchFamily="18" charset="0"/>
              </a:rPr>
              <a:t>CosPhase</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(cosine-phase)</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025525" lvl="2" indent="-111125">
              <a:lnSpc>
                <a:spcPct val="120000"/>
              </a:lnSpc>
              <a:spcAft>
                <a:spcPts val="200"/>
              </a:spcAft>
              <a:buFont typeface="Wingdings" pitchFamily="2" charset="2"/>
              <a:buChar char="§"/>
              <a:tabLst>
                <a:tab pos="457200" algn="l"/>
              </a:tabLs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Long-term Spectral Features</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Capturing long-range information from speech signals </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371600" lvl="3" indent="0">
              <a:lnSpc>
                <a:spcPct val="120000"/>
              </a:lnSpc>
              <a:spcAft>
                <a:spcPts val="200"/>
              </a:spcAft>
              <a:buNone/>
              <a:tabLst>
                <a:tab pos="457200" algn="l"/>
              </a:tabLs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STFT(Short-time Fourier Transf</a:t>
            </a:r>
            <a:r>
              <a:rPr lang="en-US" altLang="ko-KR" sz="1200" b="1" kern="100" dirty="0">
                <a:latin typeface="맑은 고딕" panose="020B0503020000020004" pitchFamily="34" charset="-127"/>
                <a:ea typeface="맑은 고딕" panose="020B0503020000020004" pitchFamily="34" charset="-127"/>
                <a:cs typeface="Times New Roman" panose="02020603050405020304" pitchFamily="18" charset="0"/>
              </a:rPr>
              <a:t>orm, </a:t>
            </a:r>
            <a:r>
              <a:rPr lang="ko-KR" altLang="en-US" sz="1200" b="1" kern="100" dirty="0">
                <a:latin typeface="맑은 고딕" panose="020B0503020000020004" pitchFamily="34" charset="-127"/>
                <a:ea typeface="맑은 고딕" panose="020B0503020000020004" pitchFamily="34" charset="-127"/>
                <a:cs typeface="Times New Roman" panose="02020603050405020304" pitchFamily="18" charset="0"/>
              </a:rPr>
              <a:t>단시간 푸리에 변환</a:t>
            </a:r>
            <a:r>
              <a:rPr lang="en-US" altLang="ko-KR" sz="1200" b="1" kern="100" dirty="0">
                <a:latin typeface="맑은 고딕" panose="020B0503020000020004" pitchFamily="34" charset="-127"/>
                <a:ea typeface="맑은 고딕" panose="020B0503020000020004" pitchFamily="34" charset="-127"/>
                <a:cs typeface="Times New Roman" panose="02020603050405020304" pitchFamily="18" charset="0"/>
              </a:rPr>
              <a:t>)</a:t>
            </a: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 based</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Modulation : </a:t>
            </a:r>
            <a:r>
              <a:rPr lang="en-US" altLang="ko-KR" sz="1200" kern="100" dirty="0" err="1">
                <a:effectLst/>
                <a:latin typeface="맑은 고딕" panose="020B0503020000020004" pitchFamily="34" charset="-127"/>
                <a:ea typeface="맑은 고딕" panose="020B0503020000020004" pitchFamily="34" charset="-127"/>
                <a:cs typeface="Times New Roman" panose="02020603050405020304" pitchFamily="18" charset="0"/>
              </a:rPr>
              <a:t>Modspec</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Global M / Other : SDC, FDLP, LBP</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371600" lvl="3" indent="0">
              <a:lnSpc>
                <a:spcPct val="120000"/>
              </a:lnSpc>
              <a:spcAft>
                <a:spcPts val="200"/>
              </a:spcAft>
              <a:buNone/>
              <a:tabLst>
                <a:tab pos="457200" algn="l"/>
              </a:tabLs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CQT(Constant Q Transform, </a:t>
            </a:r>
            <a:r>
              <a:rPr lang="ko-KR" altLang="en-US"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상수 </a:t>
            </a: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Q</a:t>
            </a:r>
            <a:r>
              <a:rPr lang="ko-KR" altLang="en-US"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 변환</a:t>
            </a: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 based</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Long-term window transform which provides higher frequency resolution at lower frequency, but higher temporal resolution at higher frequencies in contrast to the STFT, CQCC, </a:t>
            </a:r>
            <a:r>
              <a:rPr lang="en-US" altLang="ko-KR" sz="1200" kern="100" dirty="0" err="1">
                <a:effectLst/>
                <a:latin typeface="맑은 고딕" panose="020B0503020000020004" pitchFamily="34" charset="-127"/>
                <a:ea typeface="맑은 고딕" panose="020B0503020000020004" pitchFamily="34" charset="-127"/>
                <a:cs typeface="Times New Roman" panose="02020603050405020304" pitchFamily="18" charset="0"/>
              </a:rPr>
              <a:t>eCQCC</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ICQCC, CQTMGD  </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371600" lvl="3" indent="0">
              <a:lnSpc>
                <a:spcPct val="120000"/>
              </a:lnSpc>
              <a:spcAft>
                <a:spcPts val="200"/>
              </a:spcAft>
              <a:buNone/>
              <a:tabLst>
                <a:tab pos="457200" algn="l"/>
              </a:tabLs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HT based</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Computing from the analytical signal obtained by the HT, such as mean Hilbert envelope coefficients(MHEC) </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371600" lvl="3" indent="0">
              <a:lnSpc>
                <a:spcPct val="120000"/>
              </a:lnSpc>
              <a:spcAft>
                <a:spcPts val="200"/>
              </a:spcAft>
              <a:buNone/>
              <a:tabLst>
                <a:tab pos="457200" algn="l"/>
              </a:tabLs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WT based</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Being derived mainly by performing WT(wavelet transform) on speech signals, MWPC, CFCC, CFCCIF</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914400" lvl="2" indent="0">
              <a:lnSpc>
                <a:spcPct val="120000"/>
              </a:lnSpc>
              <a:spcAft>
                <a:spcPts val="200"/>
              </a:spcAft>
              <a:buNone/>
              <a:tabLst>
                <a:tab pos="457200" algn="l"/>
              </a:tabLst>
            </a:pPr>
            <a:r>
              <a:rPr lang="en-US" altLang="ko-KR" sz="1200" b="1" kern="100" dirty="0">
                <a:effectLst/>
                <a:latin typeface="맑은 고딕" panose="020B0503020000020004" pitchFamily="34" charset="-127"/>
                <a:ea typeface="맑은 고딕" panose="020B0503020000020004" pitchFamily="34" charset="-127"/>
                <a:cs typeface="Times New Roman" panose="02020603050405020304" pitchFamily="18" charset="0"/>
              </a:rPr>
              <a:t>Prosodic Features</a:t>
            </a:r>
            <a:r>
              <a:rPr lang="en-US"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rPr>
              <a:t> : Less sensitive, so complementary information to spectral features, Pitch(fundamental frequency:f0) , Duration, Energy</a:t>
            </a:r>
            <a:endParaRPr lang="ko-KR" altLang="ko-KR" sz="12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p:txBody>
      </p:sp>
      <p:cxnSp>
        <p:nvCxnSpPr>
          <p:cNvPr id="7" name="직선 연결선[R] 6">
            <a:extLst>
              <a:ext uri="{FF2B5EF4-FFF2-40B4-BE49-F238E27FC236}">
                <a16:creationId xmlns:a16="http://schemas.microsoft.com/office/drawing/2014/main" id="{E3BC62C2-B4BA-EF1B-DD7F-EDEE8A3C7E07}"/>
              </a:ext>
            </a:extLst>
          </p:cNvPr>
          <p:cNvCxnSpPr/>
          <p:nvPr/>
        </p:nvCxnSpPr>
        <p:spPr>
          <a:xfrm flipH="1">
            <a:off x="1541721" y="2296633"/>
            <a:ext cx="223284" cy="0"/>
          </a:xfrm>
          <a:prstGeom prst="line">
            <a:avLst/>
          </a:prstGeom>
        </p:spPr>
        <p:style>
          <a:lnRef idx="2">
            <a:schemeClr val="dk1"/>
          </a:lnRef>
          <a:fillRef idx="0">
            <a:schemeClr val="dk1"/>
          </a:fillRef>
          <a:effectRef idx="1">
            <a:schemeClr val="dk1"/>
          </a:effectRef>
          <a:fontRef idx="minor">
            <a:schemeClr val="tx1"/>
          </a:fontRef>
        </p:style>
      </p:cxnSp>
      <p:cxnSp>
        <p:nvCxnSpPr>
          <p:cNvPr id="9" name="직선 연결선[R] 8">
            <a:extLst>
              <a:ext uri="{FF2B5EF4-FFF2-40B4-BE49-F238E27FC236}">
                <a16:creationId xmlns:a16="http://schemas.microsoft.com/office/drawing/2014/main" id="{D7A8D1BE-DE30-A6B0-9EC9-B216D297D281}"/>
              </a:ext>
            </a:extLst>
          </p:cNvPr>
          <p:cNvCxnSpPr>
            <a:cxnSpLocks/>
          </p:cNvCxnSpPr>
          <p:nvPr/>
        </p:nvCxnSpPr>
        <p:spPr>
          <a:xfrm>
            <a:off x="1541721" y="2296633"/>
            <a:ext cx="0" cy="3892295"/>
          </a:xfrm>
          <a:prstGeom prst="line">
            <a:avLst/>
          </a:prstGeom>
        </p:spPr>
        <p:style>
          <a:lnRef idx="2">
            <a:schemeClr val="dk1"/>
          </a:lnRef>
          <a:fillRef idx="0">
            <a:schemeClr val="dk1"/>
          </a:fillRef>
          <a:effectRef idx="1">
            <a:schemeClr val="dk1"/>
          </a:effectRef>
          <a:fontRef idx="minor">
            <a:schemeClr val="tx1"/>
          </a:fontRef>
        </p:style>
      </p:cxnSp>
      <p:cxnSp>
        <p:nvCxnSpPr>
          <p:cNvPr id="11" name="직선 연결선[R] 10">
            <a:extLst>
              <a:ext uri="{FF2B5EF4-FFF2-40B4-BE49-F238E27FC236}">
                <a16:creationId xmlns:a16="http://schemas.microsoft.com/office/drawing/2014/main" id="{4009A327-4B2B-432E-13EB-A712C4D4D858}"/>
              </a:ext>
            </a:extLst>
          </p:cNvPr>
          <p:cNvCxnSpPr/>
          <p:nvPr/>
        </p:nvCxnSpPr>
        <p:spPr>
          <a:xfrm>
            <a:off x="1541721" y="6188928"/>
            <a:ext cx="223284" cy="0"/>
          </a:xfrm>
          <a:prstGeom prst="line">
            <a:avLst/>
          </a:prstGeom>
        </p:spPr>
        <p:style>
          <a:lnRef idx="2">
            <a:schemeClr val="dk1"/>
          </a:lnRef>
          <a:fillRef idx="0">
            <a:schemeClr val="dk1"/>
          </a:fillRef>
          <a:effectRef idx="1">
            <a:schemeClr val="dk1"/>
          </a:effectRef>
          <a:fontRef idx="minor">
            <a:schemeClr val="tx1"/>
          </a:fontRef>
        </p:style>
      </p:cxnSp>
      <p:cxnSp>
        <p:nvCxnSpPr>
          <p:cNvPr id="12" name="직선 연결선[R] 11">
            <a:extLst>
              <a:ext uri="{FF2B5EF4-FFF2-40B4-BE49-F238E27FC236}">
                <a16:creationId xmlns:a16="http://schemas.microsoft.com/office/drawing/2014/main" id="{F50F5B54-4C65-D5B6-CA96-22C8200F9EE9}"/>
              </a:ext>
            </a:extLst>
          </p:cNvPr>
          <p:cNvCxnSpPr/>
          <p:nvPr/>
        </p:nvCxnSpPr>
        <p:spPr>
          <a:xfrm>
            <a:off x="1545260" y="4545463"/>
            <a:ext cx="223284" cy="0"/>
          </a:xfrm>
          <a:prstGeom prst="line">
            <a:avLst/>
          </a:prstGeom>
        </p:spPr>
        <p:style>
          <a:lnRef idx="2">
            <a:schemeClr val="dk1"/>
          </a:lnRef>
          <a:fillRef idx="0">
            <a:schemeClr val="dk1"/>
          </a:fillRef>
          <a:effectRef idx="1">
            <a:schemeClr val="dk1"/>
          </a:effectRef>
          <a:fontRef idx="minor">
            <a:schemeClr val="tx1"/>
          </a:fontRef>
        </p:style>
      </p:cxnSp>
      <p:cxnSp>
        <p:nvCxnSpPr>
          <p:cNvPr id="15" name="직선 연결선[R] 14">
            <a:extLst>
              <a:ext uri="{FF2B5EF4-FFF2-40B4-BE49-F238E27FC236}">
                <a16:creationId xmlns:a16="http://schemas.microsoft.com/office/drawing/2014/main" id="{F76ADDCB-C5C4-76CA-59ED-CCC3F4AE239D}"/>
              </a:ext>
            </a:extLst>
          </p:cNvPr>
          <p:cNvCxnSpPr>
            <a:cxnSpLocks/>
          </p:cNvCxnSpPr>
          <p:nvPr/>
        </p:nvCxnSpPr>
        <p:spPr>
          <a:xfrm>
            <a:off x="2094614" y="2434856"/>
            <a:ext cx="0" cy="1227063"/>
          </a:xfrm>
          <a:prstGeom prst="line">
            <a:avLst/>
          </a:prstGeom>
        </p:spPr>
        <p:style>
          <a:lnRef idx="2">
            <a:schemeClr val="dk1"/>
          </a:lnRef>
          <a:fillRef idx="0">
            <a:schemeClr val="dk1"/>
          </a:fillRef>
          <a:effectRef idx="1">
            <a:schemeClr val="dk1"/>
          </a:effectRef>
          <a:fontRef idx="minor">
            <a:schemeClr val="tx1"/>
          </a:fontRef>
        </p:style>
      </p:cxnSp>
      <p:cxnSp>
        <p:nvCxnSpPr>
          <p:cNvPr id="17" name="직선 연결선[R] 16">
            <a:extLst>
              <a:ext uri="{FF2B5EF4-FFF2-40B4-BE49-F238E27FC236}">
                <a16:creationId xmlns:a16="http://schemas.microsoft.com/office/drawing/2014/main" id="{223462B0-461C-B3AF-DC1A-F4F55CB8948C}"/>
              </a:ext>
            </a:extLst>
          </p:cNvPr>
          <p:cNvCxnSpPr/>
          <p:nvPr/>
        </p:nvCxnSpPr>
        <p:spPr>
          <a:xfrm>
            <a:off x="2105247" y="2604977"/>
            <a:ext cx="148855" cy="0"/>
          </a:xfrm>
          <a:prstGeom prst="line">
            <a:avLst/>
          </a:prstGeom>
        </p:spPr>
        <p:style>
          <a:lnRef idx="2">
            <a:schemeClr val="dk1"/>
          </a:lnRef>
          <a:fillRef idx="0">
            <a:schemeClr val="dk1"/>
          </a:fillRef>
          <a:effectRef idx="1">
            <a:schemeClr val="dk1"/>
          </a:effectRef>
          <a:fontRef idx="minor">
            <a:schemeClr val="tx1"/>
          </a:fontRef>
        </p:style>
      </p:cxnSp>
      <p:cxnSp>
        <p:nvCxnSpPr>
          <p:cNvPr id="18" name="직선 연결선[R] 17">
            <a:extLst>
              <a:ext uri="{FF2B5EF4-FFF2-40B4-BE49-F238E27FC236}">
                <a16:creationId xmlns:a16="http://schemas.microsoft.com/office/drawing/2014/main" id="{14E9F93C-6143-B750-0118-9F27500D2EE9}"/>
              </a:ext>
            </a:extLst>
          </p:cNvPr>
          <p:cNvCxnSpPr/>
          <p:nvPr/>
        </p:nvCxnSpPr>
        <p:spPr>
          <a:xfrm>
            <a:off x="2087522" y="3661919"/>
            <a:ext cx="148855" cy="0"/>
          </a:xfrm>
          <a:prstGeom prst="line">
            <a:avLst/>
          </a:prstGeom>
        </p:spPr>
        <p:style>
          <a:lnRef idx="2">
            <a:schemeClr val="dk1"/>
          </a:lnRef>
          <a:fillRef idx="0">
            <a:schemeClr val="dk1"/>
          </a:fillRef>
          <a:effectRef idx="1">
            <a:schemeClr val="dk1"/>
          </a:effectRef>
          <a:fontRef idx="minor">
            <a:schemeClr val="tx1"/>
          </a:fontRef>
        </p:style>
      </p:cxnSp>
      <p:cxnSp>
        <p:nvCxnSpPr>
          <p:cNvPr id="20" name="직선 연결선[R] 19">
            <a:extLst>
              <a:ext uri="{FF2B5EF4-FFF2-40B4-BE49-F238E27FC236}">
                <a16:creationId xmlns:a16="http://schemas.microsoft.com/office/drawing/2014/main" id="{FDB50A67-7060-A621-02B0-82C0625A66E0}"/>
              </a:ext>
            </a:extLst>
          </p:cNvPr>
          <p:cNvCxnSpPr/>
          <p:nvPr/>
        </p:nvCxnSpPr>
        <p:spPr>
          <a:xfrm>
            <a:off x="2583712" y="2743200"/>
            <a:ext cx="0" cy="425302"/>
          </a:xfrm>
          <a:prstGeom prst="line">
            <a:avLst/>
          </a:prstGeom>
        </p:spPr>
        <p:style>
          <a:lnRef idx="2">
            <a:schemeClr val="dk1"/>
          </a:lnRef>
          <a:fillRef idx="0">
            <a:schemeClr val="dk1"/>
          </a:fillRef>
          <a:effectRef idx="1">
            <a:schemeClr val="dk1"/>
          </a:effectRef>
          <a:fontRef idx="minor">
            <a:schemeClr val="tx1"/>
          </a:fontRef>
        </p:style>
      </p:cxnSp>
      <p:cxnSp>
        <p:nvCxnSpPr>
          <p:cNvPr id="22" name="직선 연결선[R] 21">
            <a:extLst>
              <a:ext uri="{FF2B5EF4-FFF2-40B4-BE49-F238E27FC236}">
                <a16:creationId xmlns:a16="http://schemas.microsoft.com/office/drawing/2014/main" id="{52733CC7-E35B-4294-7DA2-3EBBE1665590}"/>
              </a:ext>
            </a:extLst>
          </p:cNvPr>
          <p:cNvCxnSpPr/>
          <p:nvPr/>
        </p:nvCxnSpPr>
        <p:spPr>
          <a:xfrm>
            <a:off x="2594344" y="2870791"/>
            <a:ext cx="95693" cy="0"/>
          </a:xfrm>
          <a:prstGeom prst="line">
            <a:avLst/>
          </a:prstGeom>
        </p:spPr>
        <p:style>
          <a:lnRef idx="2">
            <a:schemeClr val="dk1"/>
          </a:lnRef>
          <a:fillRef idx="0">
            <a:schemeClr val="dk1"/>
          </a:fillRef>
          <a:effectRef idx="1">
            <a:schemeClr val="dk1"/>
          </a:effectRef>
          <a:fontRef idx="minor">
            <a:schemeClr val="tx1"/>
          </a:fontRef>
        </p:style>
      </p:cxnSp>
      <p:cxnSp>
        <p:nvCxnSpPr>
          <p:cNvPr id="23" name="직선 연결선[R] 22">
            <a:extLst>
              <a:ext uri="{FF2B5EF4-FFF2-40B4-BE49-F238E27FC236}">
                <a16:creationId xmlns:a16="http://schemas.microsoft.com/office/drawing/2014/main" id="{C7EB9C3D-8945-606F-5C65-BFEDDCD94826}"/>
              </a:ext>
            </a:extLst>
          </p:cNvPr>
          <p:cNvCxnSpPr/>
          <p:nvPr/>
        </p:nvCxnSpPr>
        <p:spPr>
          <a:xfrm>
            <a:off x="2587250" y="3161416"/>
            <a:ext cx="95693" cy="0"/>
          </a:xfrm>
          <a:prstGeom prst="line">
            <a:avLst/>
          </a:prstGeom>
        </p:spPr>
        <p:style>
          <a:lnRef idx="2">
            <a:schemeClr val="dk1"/>
          </a:lnRef>
          <a:fillRef idx="0">
            <a:schemeClr val="dk1"/>
          </a:fillRef>
          <a:effectRef idx="1">
            <a:schemeClr val="dk1"/>
          </a:effectRef>
          <a:fontRef idx="minor">
            <a:schemeClr val="tx1"/>
          </a:fontRef>
        </p:style>
      </p:cxnSp>
      <p:cxnSp>
        <p:nvCxnSpPr>
          <p:cNvPr id="27" name="직선 연결선[R] 26">
            <a:extLst>
              <a:ext uri="{FF2B5EF4-FFF2-40B4-BE49-F238E27FC236}">
                <a16:creationId xmlns:a16="http://schemas.microsoft.com/office/drawing/2014/main" id="{6FA4417A-3C47-C22F-3C22-D1A8FD240EDA}"/>
              </a:ext>
            </a:extLst>
          </p:cNvPr>
          <p:cNvCxnSpPr/>
          <p:nvPr/>
        </p:nvCxnSpPr>
        <p:spPr>
          <a:xfrm>
            <a:off x="2594344" y="3775339"/>
            <a:ext cx="0" cy="489098"/>
          </a:xfrm>
          <a:prstGeom prst="line">
            <a:avLst/>
          </a:prstGeom>
        </p:spPr>
        <p:style>
          <a:lnRef idx="2">
            <a:schemeClr val="dk1"/>
          </a:lnRef>
          <a:fillRef idx="0">
            <a:schemeClr val="dk1"/>
          </a:fillRef>
          <a:effectRef idx="1">
            <a:schemeClr val="dk1"/>
          </a:effectRef>
          <a:fontRef idx="minor">
            <a:schemeClr val="tx1"/>
          </a:fontRef>
        </p:style>
      </p:cxnSp>
      <p:cxnSp>
        <p:nvCxnSpPr>
          <p:cNvPr id="29" name="직선 연결선[R] 28">
            <a:extLst>
              <a:ext uri="{FF2B5EF4-FFF2-40B4-BE49-F238E27FC236}">
                <a16:creationId xmlns:a16="http://schemas.microsoft.com/office/drawing/2014/main" id="{A5439473-7535-31C1-409C-6DE3BD8CBD6A}"/>
              </a:ext>
            </a:extLst>
          </p:cNvPr>
          <p:cNvCxnSpPr/>
          <p:nvPr/>
        </p:nvCxnSpPr>
        <p:spPr>
          <a:xfrm>
            <a:off x="2594344" y="3934828"/>
            <a:ext cx="95693" cy="0"/>
          </a:xfrm>
          <a:prstGeom prst="line">
            <a:avLst/>
          </a:prstGeom>
        </p:spPr>
        <p:style>
          <a:lnRef idx="2">
            <a:schemeClr val="dk1"/>
          </a:lnRef>
          <a:fillRef idx="0">
            <a:schemeClr val="dk1"/>
          </a:fillRef>
          <a:effectRef idx="1">
            <a:schemeClr val="dk1"/>
          </a:effectRef>
          <a:fontRef idx="minor">
            <a:schemeClr val="tx1"/>
          </a:fontRef>
        </p:style>
      </p:cxnSp>
      <p:cxnSp>
        <p:nvCxnSpPr>
          <p:cNvPr id="30" name="직선 연결선[R] 29">
            <a:extLst>
              <a:ext uri="{FF2B5EF4-FFF2-40B4-BE49-F238E27FC236}">
                <a16:creationId xmlns:a16="http://schemas.microsoft.com/office/drawing/2014/main" id="{439237B0-78F2-872D-4F75-311D57A4F589}"/>
              </a:ext>
            </a:extLst>
          </p:cNvPr>
          <p:cNvCxnSpPr/>
          <p:nvPr/>
        </p:nvCxnSpPr>
        <p:spPr>
          <a:xfrm>
            <a:off x="2587254" y="4257350"/>
            <a:ext cx="95693" cy="0"/>
          </a:xfrm>
          <a:prstGeom prst="line">
            <a:avLst/>
          </a:prstGeom>
        </p:spPr>
        <p:style>
          <a:lnRef idx="2">
            <a:schemeClr val="dk1"/>
          </a:lnRef>
          <a:fillRef idx="0">
            <a:schemeClr val="dk1"/>
          </a:fillRef>
          <a:effectRef idx="1">
            <a:schemeClr val="dk1"/>
          </a:effectRef>
          <a:fontRef idx="minor">
            <a:schemeClr val="tx1"/>
          </a:fontRef>
        </p:style>
      </p:cxnSp>
      <p:cxnSp>
        <p:nvCxnSpPr>
          <p:cNvPr id="32" name="직선 연결선[R] 31">
            <a:extLst>
              <a:ext uri="{FF2B5EF4-FFF2-40B4-BE49-F238E27FC236}">
                <a16:creationId xmlns:a16="http://schemas.microsoft.com/office/drawing/2014/main" id="{50F3C787-9AF5-4273-C6A8-6DD1CD821DB9}"/>
              </a:ext>
            </a:extLst>
          </p:cNvPr>
          <p:cNvCxnSpPr>
            <a:cxnSpLocks/>
          </p:cNvCxnSpPr>
          <p:nvPr/>
        </p:nvCxnSpPr>
        <p:spPr>
          <a:xfrm>
            <a:off x="2094614" y="4679105"/>
            <a:ext cx="0" cy="1244009"/>
          </a:xfrm>
          <a:prstGeom prst="line">
            <a:avLst/>
          </a:prstGeom>
        </p:spPr>
        <p:style>
          <a:lnRef idx="2">
            <a:schemeClr val="dk1"/>
          </a:lnRef>
          <a:fillRef idx="0">
            <a:schemeClr val="dk1"/>
          </a:fillRef>
          <a:effectRef idx="1">
            <a:schemeClr val="dk1"/>
          </a:effectRef>
          <a:fontRef idx="minor">
            <a:schemeClr val="tx1"/>
          </a:fontRef>
        </p:style>
      </p:cxnSp>
      <p:cxnSp>
        <p:nvCxnSpPr>
          <p:cNvPr id="36" name="직선 연결선[R] 35">
            <a:extLst>
              <a:ext uri="{FF2B5EF4-FFF2-40B4-BE49-F238E27FC236}">
                <a16:creationId xmlns:a16="http://schemas.microsoft.com/office/drawing/2014/main" id="{1F5D8F6A-9639-66D4-B8CF-474194A679FB}"/>
              </a:ext>
            </a:extLst>
          </p:cNvPr>
          <p:cNvCxnSpPr/>
          <p:nvPr/>
        </p:nvCxnSpPr>
        <p:spPr>
          <a:xfrm>
            <a:off x="2105247" y="4806694"/>
            <a:ext cx="131130" cy="0"/>
          </a:xfrm>
          <a:prstGeom prst="line">
            <a:avLst/>
          </a:prstGeom>
        </p:spPr>
        <p:style>
          <a:lnRef idx="2">
            <a:schemeClr val="dk1"/>
          </a:lnRef>
          <a:fillRef idx="0">
            <a:schemeClr val="dk1"/>
          </a:fillRef>
          <a:effectRef idx="1">
            <a:schemeClr val="dk1"/>
          </a:effectRef>
          <a:fontRef idx="minor">
            <a:schemeClr val="tx1"/>
          </a:fontRef>
        </p:style>
      </p:cxnSp>
      <p:cxnSp>
        <p:nvCxnSpPr>
          <p:cNvPr id="37" name="직선 연결선[R] 36">
            <a:extLst>
              <a:ext uri="{FF2B5EF4-FFF2-40B4-BE49-F238E27FC236}">
                <a16:creationId xmlns:a16="http://schemas.microsoft.com/office/drawing/2014/main" id="{26F0BEFB-1125-828E-F7D0-743DA54E3435}"/>
              </a:ext>
            </a:extLst>
          </p:cNvPr>
          <p:cNvCxnSpPr/>
          <p:nvPr/>
        </p:nvCxnSpPr>
        <p:spPr>
          <a:xfrm>
            <a:off x="2087523" y="5086685"/>
            <a:ext cx="131130" cy="0"/>
          </a:xfrm>
          <a:prstGeom prst="line">
            <a:avLst/>
          </a:prstGeom>
        </p:spPr>
        <p:style>
          <a:lnRef idx="2">
            <a:schemeClr val="dk1"/>
          </a:lnRef>
          <a:fillRef idx="0">
            <a:schemeClr val="dk1"/>
          </a:fillRef>
          <a:effectRef idx="1">
            <a:schemeClr val="dk1"/>
          </a:effectRef>
          <a:fontRef idx="minor">
            <a:schemeClr val="tx1"/>
          </a:fontRef>
        </p:style>
      </p:cxnSp>
      <p:cxnSp>
        <p:nvCxnSpPr>
          <p:cNvPr id="38" name="직선 연결선[R] 37">
            <a:extLst>
              <a:ext uri="{FF2B5EF4-FFF2-40B4-BE49-F238E27FC236}">
                <a16:creationId xmlns:a16="http://schemas.microsoft.com/office/drawing/2014/main" id="{7A1D3D1C-08B7-F407-7C31-9BB05E81188C}"/>
              </a:ext>
            </a:extLst>
          </p:cNvPr>
          <p:cNvCxnSpPr/>
          <p:nvPr/>
        </p:nvCxnSpPr>
        <p:spPr>
          <a:xfrm>
            <a:off x="2091064" y="5579333"/>
            <a:ext cx="131130" cy="0"/>
          </a:xfrm>
          <a:prstGeom prst="line">
            <a:avLst/>
          </a:prstGeom>
        </p:spPr>
        <p:style>
          <a:lnRef idx="2">
            <a:schemeClr val="dk1"/>
          </a:lnRef>
          <a:fillRef idx="0">
            <a:schemeClr val="dk1"/>
          </a:fillRef>
          <a:effectRef idx="1">
            <a:schemeClr val="dk1"/>
          </a:effectRef>
          <a:fontRef idx="minor">
            <a:schemeClr val="tx1"/>
          </a:fontRef>
        </p:style>
      </p:cxnSp>
      <p:cxnSp>
        <p:nvCxnSpPr>
          <p:cNvPr id="39" name="직선 연결선[R] 38">
            <a:extLst>
              <a:ext uri="{FF2B5EF4-FFF2-40B4-BE49-F238E27FC236}">
                <a16:creationId xmlns:a16="http://schemas.microsoft.com/office/drawing/2014/main" id="{B635A5F1-F2E6-F65B-6806-C2F10FA7051A}"/>
              </a:ext>
            </a:extLst>
          </p:cNvPr>
          <p:cNvCxnSpPr/>
          <p:nvPr/>
        </p:nvCxnSpPr>
        <p:spPr>
          <a:xfrm>
            <a:off x="2083971" y="5912489"/>
            <a:ext cx="131130"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189119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
            <a:lum/>
          </a:blip>
          <a:srcRect/>
          <a:stretch>
            <a:fillRect l="-44000" r="-44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5CA16B7-0D07-332B-7F44-133B62B5CC04}"/>
              </a:ext>
            </a:extLst>
          </p:cNvPr>
          <p:cNvSpPr>
            <a:spLocks noGrp="1"/>
          </p:cNvSpPr>
          <p:nvPr>
            <p:ph type="title"/>
          </p:nvPr>
        </p:nvSpPr>
        <p:spPr/>
        <p:txBody>
          <a:bodyPr>
            <a:normAutofit/>
          </a:bodyPr>
          <a:lstStyle/>
          <a:p>
            <a:r>
              <a:rPr kumimoji="1" lang="en" altLang="ko-KR" sz="3600" dirty="0"/>
              <a:t>Summary of Deepfake Audio Detection Technology</a:t>
            </a:r>
            <a:endParaRPr kumimoji="1" lang="ko-KR" altLang="en-US" sz="3600" dirty="0"/>
          </a:p>
        </p:txBody>
      </p:sp>
      <p:sp>
        <p:nvSpPr>
          <p:cNvPr id="3" name="내용 개체 틀 2">
            <a:extLst>
              <a:ext uri="{FF2B5EF4-FFF2-40B4-BE49-F238E27FC236}">
                <a16:creationId xmlns:a16="http://schemas.microsoft.com/office/drawing/2014/main" id="{AED98C26-0FC1-01B3-D288-C156545CE5D9}"/>
              </a:ext>
            </a:extLst>
          </p:cNvPr>
          <p:cNvSpPr>
            <a:spLocks noGrp="1"/>
          </p:cNvSpPr>
          <p:nvPr>
            <p:ph idx="1"/>
          </p:nvPr>
        </p:nvSpPr>
        <p:spPr>
          <a:xfrm>
            <a:off x="838200" y="1825625"/>
            <a:ext cx="10515600" cy="4667250"/>
          </a:xfrm>
        </p:spPr>
        <p:txBody>
          <a:bodyPr>
            <a:normAutofit/>
          </a:bodyPr>
          <a:lstStyle/>
          <a:p>
            <a:pPr marL="142875" indent="-142875">
              <a:lnSpc>
                <a:spcPct val="120000"/>
              </a:lnSpc>
              <a:spcAft>
                <a:spcPts val="200"/>
              </a:spcAft>
            </a:pPr>
            <a:r>
              <a:rPr lang="en-US" altLang="ko-KR" sz="1100" b="1" kern="100" dirty="0">
                <a:effectLst/>
                <a:latin typeface="맑은 고딕" panose="020B0503020000020004" pitchFamily="34" charset="-127"/>
                <a:ea typeface="맑은 고딕" panose="020B0503020000020004" pitchFamily="34" charset="-127"/>
                <a:cs typeface="Times New Roman" panose="02020603050405020304" pitchFamily="18" charset="0"/>
              </a:rPr>
              <a:t>Front-end</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p>
          <a:p>
            <a:pPr marL="584200" lvl="1" indent="-127000">
              <a:lnSpc>
                <a:spcPct val="120000"/>
              </a:lnSpc>
              <a:spcAft>
                <a:spcPts val="200"/>
              </a:spcAft>
            </a:pPr>
            <a:r>
              <a:rPr lang="en-US" altLang="ko-KR" sz="1100" b="1" kern="100" dirty="0" err="1">
                <a:latin typeface="맑은 고딕" panose="020B0503020000020004" pitchFamily="34" charset="-127"/>
                <a:ea typeface="맑은 고딕" panose="020B0503020000020004" pitchFamily="34" charset="-127"/>
                <a:cs typeface="Times New Roman" panose="02020603050405020304" pitchFamily="18" charset="0"/>
              </a:rPr>
              <a:t>Discriminatives</a:t>
            </a:r>
            <a:r>
              <a:rPr lang="en-US" altLang="ko-KR" sz="1100" b="1" kern="100" dirty="0">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1100" b="1" kern="100" dirty="0" err="1">
                <a:latin typeface="맑은 고딕" panose="020B0503020000020004" pitchFamily="34" charset="-127"/>
                <a:ea typeface="맑은 고딕" panose="020B0503020000020004" pitchFamily="34" charset="-127"/>
                <a:cs typeface="Times New Roman" panose="02020603050405020304" pitchFamily="18" charset="0"/>
              </a:rPr>
              <a:t>Feautures</a:t>
            </a:r>
            <a:endParaRPr lang="en-US" altLang="ko-KR" sz="1100" b="1" kern="100" dirty="0">
              <a:latin typeface="맑은 고딕" panose="020B0503020000020004" pitchFamily="34" charset="-127"/>
              <a:ea typeface="맑은 고딕" panose="020B0503020000020004" pitchFamily="34" charset="-127"/>
              <a:cs typeface="Times New Roman" panose="02020603050405020304" pitchFamily="18" charset="0"/>
            </a:endParaRPr>
          </a:p>
          <a:p>
            <a:pPr marL="1069975" lvl="2" indent="-155575" latinLnBrk="1">
              <a:lnSpc>
                <a:spcPct val="120000"/>
              </a:lnSpc>
              <a:spcAft>
                <a:spcPts val="200"/>
              </a:spcAft>
              <a:buFont typeface="Wingdings" pitchFamily="2" charset="2"/>
              <a:buChar char="§"/>
            </a:pPr>
            <a:r>
              <a:rPr lang="en-US" altLang="ko-KR" sz="1100" b="1" kern="100" dirty="0">
                <a:effectLst/>
                <a:latin typeface="맑은 고딕" panose="020B0503020000020004" pitchFamily="34" charset="-127"/>
                <a:ea typeface="맑은 고딕" panose="020B0503020000020004" pitchFamily="34" charset="-127"/>
                <a:cs typeface="Times New Roman" panose="02020603050405020304" pitchFamily="18" charset="0"/>
              </a:rPr>
              <a:t>Deep Features</a:t>
            </a:r>
            <a:endParaRPr lang="ko-KR" altLang="ko-KR" sz="1100" b="1"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371600" lvl="3" indent="0" latinLnBrk="1">
              <a:lnSpc>
                <a:spcPct val="120000"/>
              </a:lnSpc>
              <a:spcAft>
                <a:spcPts val="200"/>
              </a:spcAft>
              <a:buNone/>
            </a:pPr>
            <a:r>
              <a:rPr lang="en-US" altLang="ko-KR" sz="1100" b="1" kern="100" dirty="0">
                <a:effectLst/>
                <a:latin typeface="맑은 고딕" panose="020B0503020000020004" pitchFamily="34" charset="-127"/>
                <a:ea typeface="맑은 고딕" panose="020B0503020000020004" pitchFamily="34" charset="-127"/>
                <a:cs typeface="Times New Roman" panose="02020603050405020304" pitchFamily="18" charset="0"/>
              </a:rPr>
              <a:t>Learnable spectral features</a:t>
            </a:r>
          </a:p>
          <a:p>
            <a:pPr marL="1828800" lvl="4" indent="0">
              <a:lnSpc>
                <a:spcPct val="120000"/>
              </a:lnSpc>
              <a:spcAft>
                <a:spcPts val="200"/>
              </a:spcAft>
              <a:buNone/>
            </a:pPr>
            <a:r>
              <a:rPr lang="en-US" altLang="ko-KR" sz="1100" b="1" kern="100" dirty="0">
                <a:effectLst/>
                <a:latin typeface="맑은 고딕" panose="020B0503020000020004" pitchFamily="34" charset="-127"/>
                <a:ea typeface="맑은 고딕" panose="020B0503020000020004" pitchFamily="34" charset="-127"/>
                <a:cs typeface="Times New Roman" panose="02020603050405020304" pitchFamily="18" charset="0"/>
              </a:rPr>
              <a:t>Partially learnable</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 Extracted by training a neural network based </a:t>
            </a:r>
            <a:r>
              <a:rPr lang="en-US" altLang="ko-KR" sz="1100" kern="100" dirty="0" err="1">
                <a:effectLst/>
                <a:latin typeface="맑은 고딕" panose="020B0503020000020004" pitchFamily="34" charset="-127"/>
                <a:ea typeface="맑은 고딕" panose="020B0503020000020004" pitchFamily="34" charset="-127"/>
                <a:cs typeface="Times New Roman" panose="02020603050405020304" pitchFamily="18" charset="0"/>
              </a:rPr>
              <a:t>filterbank</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matrix with a spectrogram obtained by applying STFT on a speech signal(FBCC, </a:t>
            </a:r>
            <a:r>
              <a:rPr lang="en-US" altLang="ko-KR" sz="1100" kern="100" dirty="0" err="1">
                <a:effectLst/>
                <a:latin typeface="맑은 고딕" panose="020B0503020000020004" pitchFamily="34" charset="-127"/>
                <a:ea typeface="맑은 고딕" panose="020B0503020000020004" pitchFamily="34" charset="-127"/>
                <a:cs typeface="Times New Roman" panose="02020603050405020304" pitchFamily="18" charset="0"/>
              </a:rPr>
              <a:t>ConvRBM</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1100" kern="100" dirty="0" err="1">
                <a:effectLst/>
                <a:latin typeface="맑은 고딕" panose="020B0503020000020004" pitchFamily="34" charset="-127"/>
                <a:ea typeface="맑은 고딕" panose="020B0503020000020004" pitchFamily="34" charset="-127"/>
                <a:cs typeface="Times New Roman" panose="02020603050405020304" pitchFamily="18" charset="0"/>
              </a:rPr>
              <a:t>nnAudio</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1100" kern="100" dirty="0" err="1">
                <a:effectLst/>
                <a:latin typeface="맑은 고딕" panose="020B0503020000020004" pitchFamily="34" charset="-127"/>
                <a:ea typeface="맑은 고딕" panose="020B0503020000020004" pitchFamily="34" charset="-127"/>
                <a:cs typeface="Times New Roman" panose="02020603050405020304" pitchFamily="18" charset="0"/>
              </a:rPr>
              <a:t>FastAudio</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a:t>
            </a:r>
            <a:endParaRPr lang="ko-KR"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828800" lvl="4" indent="0">
              <a:lnSpc>
                <a:spcPct val="120000"/>
              </a:lnSpc>
              <a:spcAft>
                <a:spcPts val="200"/>
              </a:spcAft>
              <a:buNone/>
              <a:tabLst>
                <a:tab pos="457200" algn="l"/>
              </a:tabLst>
            </a:pPr>
            <a:r>
              <a:rPr lang="en-US" altLang="ko-KR" sz="1100" b="1" kern="100" dirty="0">
                <a:effectLst/>
                <a:latin typeface="맑은 고딕" panose="020B0503020000020004" pitchFamily="34" charset="-127"/>
                <a:ea typeface="맑은 고딕" panose="020B0503020000020004" pitchFamily="34" charset="-127"/>
                <a:cs typeface="Times New Roman" panose="02020603050405020304" pitchFamily="18" charset="0"/>
              </a:rPr>
              <a:t>Fully learnable </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Learned directly from raw waveforms to approximate the standard filtering process (TD-</a:t>
            </a:r>
            <a:r>
              <a:rPr lang="en-US" altLang="ko-KR" sz="1100" kern="100" dirty="0" err="1">
                <a:effectLst/>
                <a:latin typeface="맑은 고딕" panose="020B0503020000020004" pitchFamily="34" charset="-127"/>
                <a:ea typeface="맑은 고딕" panose="020B0503020000020004" pitchFamily="34" charset="-127"/>
                <a:cs typeface="Times New Roman" panose="02020603050405020304" pitchFamily="18" charset="0"/>
              </a:rPr>
              <a:t>FBanks</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1100" kern="100" dirty="0" err="1">
                <a:effectLst/>
                <a:latin typeface="맑은 고딕" panose="020B0503020000020004" pitchFamily="34" charset="-127"/>
                <a:ea typeface="맑은 고딕" panose="020B0503020000020004" pitchFamily="34" charset="-127"/>
                <a:cs typeface="Times New Roman" panose="02020603050405020304" pitchFamily="18" charset="0"/>
              </a:rPr>
              <a:t>SincNET</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RawNet2, LEAF)</a:t>
            </a:r>
            <a:r>
              <a:rPr lang="ko-KR" altLang="en-US" sz="1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endPar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371600" lvl="3" indent="0">
              <a:lnSpc>
                <a:spcPct val="120000"/>
              </a:lnSpc>
              <a:spcAft>
                <a:spcPts val="200"/>
              </a:spcAft>
              <a:buNone/>
              <a:tabLst>
                <a:tab pos="457200" algn="l"/>
              </a:tabLst>
            </a:pPr>
            <a:r>
              <a:rPr lang="en-US" altLang="ko-KR" sz="1100" b="1" kern="100" dirty="0">
                <a:effectLst/>
                <a:latin typeface="맑은 고딕" panose="020B0503020000020004" pitchFamily="34" charset="-127"/>
                <a:ea typeface="맑은 고딕" panose="020B0503020000020004" pitchFamily="34" charset="-127"/>
                <a:cs typeface="Times New Roman" panose="02020603050405020304" pitchFamily="18" charset="0"/>
              </a:rPr>
              <a:t>Supervised embedding</a:t>
            </a:r>
            <a:r>
              <a:rPr lang="ko-KR" altLang="en-US" sz="1100" b="1" kern="100" dirty="0">
                <a:effectLst/>
                <a:latin typeface="맑은 고딕" panose="020B0503020000020004" pitchFamily="34" charset="-127"/>
                <a:ea typeface="맑은 고딕" panose="020B0503020000020004" pitchFamily="34" charset="-127"/>
                <a:cs typeface="Times New Roman" panose="02020603050405020304" pitchFamily="18" charset="0"/>
              </a:rPr>
              <a:t> </a:t>
            </a:r>
            <a:r>
              <a:rPr lang="en-US" altLang="ko-KR" sz="1100" b="1" kern="100" dirty="0">
                <a:effectLst/>
                <a:latin typeface="맑은 고딕" panose="020B0503020000020004" pitchFamily="34" charset="-127"/>
                <a:ea typeface="맑은 고딕" panose="020B0503020000020004" pitchFamily="34" charset="-127"/>
                <a:cs typeface="Times New Roman" panose="02020603050405020304" pitchFamily="18" charset="0"/>
              </a:rPr>
              <a:t>features</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 Involving the extraction of deep embeddings from deep neural network via supervised training (Spoof, Emotion, Speaker, Pronunciation)</a:t>
            </a:r>
            <a:endParaRPr lang="ko-KR"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a:p>
            <a:pPr marL="1371600" lvl="3" indent="0">
              <a:lnSpc>
                <a:spcPct val="120000"/>
              </a:lnSpc>
              <a:spcAft>
                <a:spcPts val="200"/>
              </a:spcAft>
              <a:buNone/>
              <a:tabLst>
                <a:tab pos="457200" algn="l"/>
              </a:tabLst>
            </a:pPr>
            <a:r>
              <a:rPr lang="en-US" altLang="ko-KR" sz="1100" b="1" kern="100" dirty="0">
                <a:effectLst/>
                <a:latin typeface="맑은 고딕" panose="020B0503020000020004" pitchFamily="34" charset="-127"/>
                <a:ea typeface="맑은 고딕" panose="020B0503020000020004" pitchFamily="34" charset="-127"/>
                <a:cs typeface="Times New Roman" panose="02020603050405020304" pitchFamily="18" charset="0"/>
              </a:rPr>
              <a:t>Self-supervised embedding features</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 Being costly and technically demanding of supervised embeddings, self-supervised embedding is needed(Wav2vec, XLS-R, </a:t>
            </a:r>
            <a:r>
              <a:rPr lang="en-US" altLang="ko-KR" sz="1100" kern="100" dirty="0" err="1">
                <a:effectLst/>
                <a:latin typeface="맑은 고딕" panose="020B0503020000020004" pitchFamily="34" charset="-127"/>
                <a:ea typeface="맑은 고딕" panose="020B0503020000020004" pitchFamily="34" charset="-127"/>
                <a:cs typeface="Times New Roman" panose="02020603050405020304" pitchFamily="18" charset="0"/>
              </a:rPr>
              <a:t>HuBERT</a:t>
            </a:r>
            <a:r>
              <a:rPr lang="en-US" altLang="ko-KR" sz="1100" kern="100" dirty="0">
                <a:effectLst/>
                <a:latin typeface="맑은 고딕" panose="020B0503020000020004" pitchFamily="34" charset="-127"/>
                <a:ea typeface="맑은 고딕" panose="020B0503020000020004" pitchFamily="34" charset="-127"/>
                <a:cs typeface="Times New Roman" panose="02020603050405020304" pitchFamily="18" charset="0"/>
              </a:rPr>
              <a:t>) </a:t>
            </a:r>
          </a:p>
        </p:txBody>
      </p:sp>
      <p:cxnSp>
        <p:nvCxnSpPr>
          <p:cNvPr id="5" name="직선 연결선[R] 4">
            <a:extLst>
              <a:ext uri="{FF2B5EF4-FFF2-40B4-BE49-F238E27FC236}">
                <a16:creationId xmlns:a16="http://schemas.microsoft.com/office/drawing/2014/main" id="{2B65924D-DB67-F9B2-675A-7D71FF4C0524}"/>
              </a:ext>
            </a:extLst>
          </p:cNvPr>
          <p:cNvCxnSpPr>
            <a:cxnSpLocks/>
          </p:cNvCxnSpPr>
          <p:nvPr/>
        </p:nvCxnSpPr>
        <p:spPr>
          <a:xfrm>
            <a:off x="2082945" y="2653990"/>
            <a:ext cx="0" cy="1935999"/>
          </a:xfrm>
          <a:prstGeom prst="line">
            <a:avLst/>
          </a:prstGeom>
        </p:spPr>
        <p:style>
          <a:lnRef idx="2">
            <a:schemeClr val="dk1"/>
          </a:lnRef>
          <a:fillRef idx="0">
            <a:schemeClr val="dk1"/>
          </a:fillRef>
          <a:effectRef idx="1">
            <a:schemeClr val="dk1"/>
          </a:effectRef>
          <a:fontRef idx="minor">
            <a:schemeClr val="tx1"/>
          </a:fontRef>
        </p:style>
      </p:cxnSp>
      <p:cxnSp>
        <p:nvCxnSpPr>
          <p:cNvPr id="12" name="직선 연결선[R] 11">
            <a:extLst>
              <a:ext uri="{FF2B5EF4-FFF2-40B4-BE49-F238E27FC236}">
                <a16:creationId xmlns:a16="http://schemas.microsoft.com/office/drawing/2014/main" id="{D4C84048-8C26-9894-672B-C3DD68953963}"/>
              </a:ext>
            </a:extLst>
          </p:cNvPr>
          <p:cNvCxnSpPr>
            <a:cxnSpLocks/>
          </p:cNvCxnSpPr>
          <p:nvPr/>
        </p:nvCxnSpPr>
        <p:spPr>
          <a:xfrm>
            <a:off x="2094614" y="2848750"/>
            <a:ext cx="148855" cy="0"/>
          </a:xfrm>
          <a:prstGeom prst="line">
            <a:avLst/>
          </a:prstGeom>
        </p:spPr>
        <p:style>
          <a:lnRef idx="2">
            <a:schemeClr val="dk1"/>
          </a:lnRef>
          <a:fillRef idx="0">
            <a:schemeClr val="dk1"/>
          </a:fillRef>
          <a:effectRef idx="1">
            <a:schemeClr val="dk1"/>
          </a:effectRef>
          <a:fontRef idx="minor">
            <a:schemeClr val="tx1"/>
          </a:fontRef>
        </p:style>
      </p:cxnSp>
      <p:cxnSp>
        <p:nvCxnSpPr>
          <p:cNvPr id="13" name="직선 연결선[R] 12">
            <a:extLst>
              <a:ext uri="{FF2B5EF4-FFF2-40B4-BE49-F238E27FC236}">
                <a16:creationId xmlns:a16="http://schemas.microsoft.com/office/drawing/2014/main" id="{14D79EFE-9200-13A9-8B3B-20201BDDF216}"/>
              </a:ext>
            </a:extLst>
          </p:cNvPr>
          <p:cNvCxnSpPr/>
          <p:nvPr/>
        </p:nvCxnSpPr>
        <p:spPr>
          <a:xfrm>
            <a:off x="2075851" y="4118613"/>
            <a:ext cx="148855" cy="0"/>
          </a:xfrm>
          <a:prstGeom prst="line">
            <a:avLst/>
          </a:prstGeom>
        </p:spPr>
        <p:style>
          <a:lnRef idx="2">
            <a:schemeClr val="dk1"/>
          </a:lnRef>
          <a:fillRef idx="0">
            <a:schemeClr val="dk1"/>
          </a:fillRef>
          <a:effectRef idx="1">
            <a:schemeClr val="dk1"/>
          </a:effectRef>
          <a:fontRef idx="minor">
            <a:schemeClr val="tx1"/>
          </a:fontRef>
        </p:style>
      </p:cxnSp>
      <p:cxnSp>
        <p:nvCxnSpPr>
          <p:cNvPr id="14" name="직선 연결선[R] 13">
            <a:extLst>
              <a:ext uri="{FF2B5EF4-FFF2-40B4-BE49-F238E27FC236}">
                <a16:creationId xmlns:a16="http://schemas.microsoft.com/office/drawing/2014/main" id="{678E83C0-2EC0-3A16-46C8-623F5498AA24}"/>
              </a:ext>
            </a:extLst>
          </p:cNvPr>
          <p:cNvCxnSpPr>
            <a:cxnSpLocks/>
          </p:cNvCxnSpPr>
          <p:nvPr/>
        </p:nvCxnSpPr>
        <p:spPr>
          <a:xfrm>
            <a:off x="2079391" y="4600622"/>
            <a:ext cx="148855" cy="0"/>
          </a:xfrm>
          <a:prstGeom prst="line">
            <a:avLst/>
          </a:prstGeom>
        </p:spPr>
        <p:style>
          <a:lnRef idx="2">
            <a:schemeClr val="dk1"/>
          </a:lnRef>
          <a:fillRef idx="0">
            <a:schemeClr val="dk1"/>
          </a:fillRef>
          <a:effectRef idx="1">
            <a:schemeClr val="dk1"/>
          </a:effectRef>
          <a:fontRef idx="minor">
            <a:schemeClr val="tx1"/>
          </a:fontRef>
        </p:style>
      </p:cxnSp>
      <p:cxnSp>
        <p:nvCxnSpPr>
          <p:cNvPr id="24" name="직선 연결선[R] 23">
            <a:extLst>
              <a:ext uri="{FF2B5EF4-FFF2-40B4-BE49-F238E27FC236}">
                <a16:creationId xmlns:a16="http://schemas.microsoft.com/office/drawing/2014/main" id="{9FC03C6E-A373-7DCA-D08A-F2214645C717}"/>
              </a:ext>
            </a:extLst>
          </p:cNvPr>
          <p:cNvCxnSpPr>
            <a:cxnSpLocks/>
          </p:cNvCxnSpPr>
          <p:nvPr/>
        </p:nvCxnSpPr>
        <p:spPr>
          <a:xfrm>
            <a:off x="2614572" y="3135830"/>
            <a:ext cx="0" cy="467832"/>
          </a:xfrm>
          <a:prstGeom prst="line">
            <a:avLst/>
          </a:prstGeom>
        </p:spPr>
        <p:style>
          <a:lnRef idx="2">
            <a:schemeClr val="dk1"/>
          </a:lnRef>
          <a:fillRef idx="0">
            <a:schemeClr val="dk1"/>
          </a:fillRef>
          <a:effectRef idx="1">
            <a:schemeClr val="dk1"/>
          </a:effectRef>
          <a:fontRef idx="minor">
            <a:schemeClr val="tx1"/>
          </a:fontRef>
        </p:style>
      </p:cxnSp>
      <p:cxnSp>
        <p:nvCxnSpPr>
          <p:cNvPr id="27" name="직선 연결선[R] 26">
            <a:extLst>
              <a:ext uri="{FF2B5EF4-FFF2-40B4-BE49-F238E27FC236}">
                <a16:creationId xmlns:a16="http://schemas.microsoft.com/office/drawing/2014/main" id="{AF50A243-C8A2-6989-E670-F9C3B375B3E7}"/>
              </a:ext>
            </a:extLst>
          </p:cNvPr>
          <p:cNvCxnSpPr/>
          <p:nvPr/>
        </p:nvCxnSpPr>
        <p:spPr>
          <a:xfrm>
            <a:off x="2614572" y="3146463"/>
            <a:ext cx="95693" cy="0"/>
          </a:xfrm>
          <a:prstGeom prst="line">
            <a:avLst/>
          </a:prstGeom>
        </p:spPr>
        <p:style>
          <a:lnRef idx="2">
            <a:schemeClr val="dk1"/>
          </a:lnRef>
          <a:fillRef idx="0">
            <a:schemeClr val="dk1"/>
          </a:fillRef>
          <a:effectRef idx="1">
            <a:schemeClr val="dk1"/>
          </a:effectRef>
          <a:fontRef idx="minor">
            <a:schemeClr val="tx1"/>
          </a:fontRef>
        </p:style>
      </p:cxnSp>
      <p:cxnSp>
        <p:nvCxnSpPr>
          <p:cNvPr id="28" name="직선 연결선[R] 27">
            <a:extLst>
              <a:ext uri="{FF2B5EF4-FFF2-40B4-BE49-F238E27FC236}">
                <a16:creationId xmlns:a16="http://schemas.microsoft.com/office/drawing/2014/main" id="{3606D469-A294-3E2F-321D-750EBEA79D49}"/>
              </a:ext>
            </a:extLst>
          </p:cNvPr>
          <p:cNvCxnSpPr/>
          <p:nvPr/>
        </p:nvCxnSpPr>
        <p:spPr>
          <a:xfrm>
            <a:off x="2607482" y="3607207"/>
            <a:ext cx="95693"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643452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5000"/>
            <a:lum/>
          </a:blip>
          <a:srcRect/>
          <a:stretch>
            <a:fillRect l="50000" b="50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4811488-C70D-DB58-1731-E8F9A405FC81}"/>
              </a:ext>
            </a:extLst>
          </p:cNvPr>
          <p:cNvSpPr>
            <a:spLocks noGrp="1"/>
          </p:cNvSpPr>
          <p:nvPr>
            <p:ph type="title"/>
          </p:nvPr>
        </p:nvSpPr>
        <p:spPr/>
        <p:txBody>
          <a:bodyPr>
            <a:normAutofit/>
          </a:bodyPr>
          <a:lstStyle/>
          <a:p>
            <a:r>
              <a:rPr kumimoji="1" lang="en" altLang="ko-KR" sz="3600" dirty="0"/>
              <a:t>Summary of Deepfake Audio Detection Technology</a:t>
            </a:r>
            <a:endParaRPr kumimoji="1" lang="ko-KR" altLang="en-US" sz="3600" dirty="0"/>
          </a:p>
        </p:txBody>
      </p:sp>
      <p:graphicFrame>
        <p:nvGraphicFramePr>
          <p:cNvPr id="4" name="내용 개체 틀 3">
            <a:extLst>
              <a:ext uri="{FF2B5EF4-FFF2-40B4-BE49-F238E27FC236}">
                <a16:creationId xmlns:a16="http://schemas.microsoft.com/office/drawing/2014/main" id="{EB76C489-5557-1260-F3AB-27A8EA9A83EF}"/>
              </a:ext>
            </a:extLst>
          </p:cNvPr>
          <p:cNvGraphicFramePr>
            <a:graphicFrameLocks noGrp="1"/>
          </p:cNvGraphicFramePr>
          <p:nvPr>
            <p:ph idx="1"/>
            <p:extLst>
              <p:ext uri="{D42A27DB-BD31-4B8C-83A1-F6EECF244321}">
                <p14:modId xmlns:p14="http://schemas.microsoft.com/office/powerpoint/2010/main" val="2196172074"/>
              </p:ext>
            </p:extLst>
          </p:nvPr>
        </p:nvGraphicFramePr>
        <p:xfrm>
          <a:off x="838199" y="1825626"/>
          <a:ext cx="10773697" cy="4784813"/>
        </p:xfrm>
        <a:graphic>
          <a:graphicData uri="http://schemas.openxmlformats.org/drawingml/2006/table">
            <a:tbl>
              <a:tblPr firstRow="1" bandRow="1">
                <a:tableStyleId>{5C22544A-7EE6-4342-B048-85BDC9FD1C3A}</a:tableStyleId>
              </a:tblPr>
              <a:tblGrid>
                <a:gridCol w="1121981">
                  <a:extLst>
                    <a:ext uri="{9D8B030D-6E8A-4147-A177-3AD203B41FA5}">
                      <a16:colId xmlns:a16="http://schemas.microsoft.com/office/drawing/2014/main" val="2244989030"/>
                    </a:ext>
                  </a:extLst>
                </a:gridCol>
                <a:gridCol w="900292">
                  <a:extLst>
                    <a:ext uri="{9D8B030D-6E8A-4147-A177-3AD203B41FA5}">
                      <a16:colId xmlns:a16="http://schemas.microsoft.com/office/drawing/2014/main" val="402339152"/>
                    </a:ext>
                  </a:extLst>
                </a:gridCol>
                <a:gridCol w="2478101">
                  <a:extLst>
                    <a:ext uri="{9D8B030D-6E8A-4147-A177-3AD203B41FA5}">
                      <a16:colId xmlns:a16="http://schemas.microsoft.com/office/drawing/2014/main" val="2606519482"/>
                    </a:ext>
                  </a:extLst>
                </a:gridCol>
                <a:gridCol w="1198757">
                  <a:extLst>
                    <a:ext uri="{9D8B030D-6E8A-4147-A177-3AD203B41FA5}">
                      <a16:colId xmlns:a16="http://schemas.microsoft.com/office/drawing/2014/main" val="684085333"/>
                    </a:ext>
                  </a:extLst>
                </a:gridCol>
                <a:gridCol w="2588911">
                  <a:extLst>
                    <a:ext uri="{9D8B030D-6E8A-4147-A177-3AD203B41FA5}">
                      <a16:colId xmlns:a16="http://schemas.microsoft.com/office/drawing/2014/main" val="964042096"/>
                    </a:ext>
                  </a:extLst>
                </a:gridCol>
                <a:gridCol w="2485655">
                  <a:extLst>
                    <a:ext uri="{9D8B030D-6E8A-4147-A177-3AD203B41FA5}">
                      <a16:colId xmlns:a16="http://schemas.microsoft.com/office/drawing/2014/main" val="4038014111"/>
                    </a:ext>
                  </a:extLst>
                </a:gridCol>
              </a:tblGrid>
              <a:tr h="344510">
                <a:tc>
                  <a:txBody>
                    <a:bodyPr/>
                    <a:lstStyle/>
                    <a:p>
                      <a:pPr algn="ctr" latinLnBrk="1"/>
                      <a:endParaRPr lang="ko-KR" altLang="en-US" sz="1000" baseline="0" dirty="0"/>
                    </a:p>
                  </a:txBody>
                  <a:tcPr marL="90000" anchor="ctr"/>
                </a:tc>
                <a:tc>
                  <a:txBody>
                    <a:bodyPr/>
                    <a:lstStyle/>
                    <a:p>
                      <a:pPr algn="ctr" latinLnBrk="1"/>
                      <a:r>
                        <a:rPr lang="en-US" altLang="ko-KR" sz="1000" baseline="0" dirty="0"/>
                        <a:t>Based</a:t>
                      </a:r>
                      <a:endParaRPr lang="ko-KR" altLang="en-US" sz="1000" baseline="0" dirty="0"/>
                    </a:p>
                  </a:txBody>
                  <a:tcPr marL="90000" anchor="ctr"/>
                </a:tc>
                <a:tc>
                  <a:txBody>
                    <a:bodyPr/>
                    <a:lstStyle/>
                    <a:p>
                      <a:pPr algn="ctr" latinLnBrk="1"/>
                      <a:r>
                        <a:rPr lang="en-US" altLang="ko-KR" sz="1000" baseline="0" dirty="0"/>
                        <a:t>A brief account</a:t>
                      </a:r>
                      <a:endParaRPr lang="ko-KR" altLang="en-US" sz="1000" baseline="0" dirty="0"/>
                    </a:p>
                  </a:txBody>
                  <a:tcPr marL="90000" anchor="ctr"/>
                </a:tc>
                <a:tc>
                  <a:txBody>
                    <a:bodyPr/>
                    <a:lstStyle/>
                    <a:p>
                      <a:pPr algn="ctr" latinLnBrk="1"/>
                      <a:r>
                        <a:rPr lang="en-US" altLang="ko-KR" sz="1000" baseline="0" dirty="0"/>
                        <a:t>Algorithms</a:t>
                      </a:r>
                      <a:endParaRPr lang="ko-KR" altLang="en-US" sz="1000" baseline="0" dirty="0"/>
                    </a:p>
                  </a:txBody>
                  <a:tcPr marL="90000" anchor="ctr"/>
                </a:tc>
                <a:tc>
                  <a:txBody>
                    <a:bodyPr/>
                    <a:lstStyle/>
                    <a:p>
                      <a:pPr algn="ctr" latinLnBrk="1"/>
                      <a:r>
                        <a:rPr lang="en-US" altLang="ko-KR" sz="1000" baseline="0" dirty="0"/>
                        <a:t>Advantages</a:t>
                      </a:r>
                      <a:endParaRPr lang="ko-KR" altLang="en-US" sz="1000" baseline="0" dirty="0"/>
                    </a:p>
                  </a:txBody>
                  <a:tcPr marL="90000" anchor="ctr"/>
                </a:tc>
                <a:tc>
                  <a:txBody>
                    <a:bodyPr/>
                    <a:lstStyle/>
                    <a:p>
                      <a:pPr algn="ctr" latinLnBrk="1"/>
                      <a:r>
                        <a:rPr lang="en-US" altLang="ko-KR" sz="1000" baseline="0" dirty="0"/>
                        <a:t>Disadvantages</a:t>
                      </a:r>
                      <a:endParaRPr lang="ko-KR" altLang="en-US" sz="1000" baseline="0" dirty="0"/>
                    </a:p>
                  </a:txBody>
                  <a:tcPr marL="90000" anchor="ctr"/>
                </a:tc>
                <a:extLst>
                  <a:ext uri="{0D108BD9-81ED-4DB2-BD59-A6C34878D82A}">
                    <a16:rowId xmlns:a16="http://schemas.microsoft.com/office/drawing/2014/main" val="2224971509"/>
                  </a:ext>
                </a:extLst>
              </a:tr>
              <a:tr h="344510">
                <a:tc rowSpan="2">
                  <a:txBody>
                    <a:bodyPr/>
                    <a:lstStyle/>
                    <a:p>
                      <a:pPr latinLnBrk="1"/>
                      <a:r>
                        <a:rPr lang="en-US" altLang="ko-KR" sz="1000" baseline="0" dirty="0"/>
                        <a:t>Traditional</a:t>
                      </a:r>
                    </a:p>
                    <a:p>
                      <a:pPr latinLnBrk="1"/>
                      <a:r>
                        <a:rPr lang="en-US" altLang="ko-KR" sz="1000" baseline="0" dirty="0"/>
                        <a:t>Classification</a:t>
                      </a:r>
                      <a:endParaRPr lang="ko-KR" altLang="en-US" sz="1000" baseline="0" dirty="0"/>
                    </a:p>
                  </a:txBody>
                  <a:tcPr marL="90000" anchor="ctr"/>
                </a:tc>
                <a:tc rowSpan="2">
                  <a:txBody>
                    <a:bodyPr/>
                    <a:lstStyle/>
                    <a:p>
                      <a:pPr latinLnBrk="1"/>
                      <a:endParaRPr lang="ko-KR" altLang="en-US" sz="1000" baseline="0" dirty="0"/>
                    </a:p>
                  </a:txBody>
                  <a:tcPr marL="90000" anchor="ctr"/>
                </a:tc>
                <a:tc rowSpan="2">
                  <a:txBody>
                    <a:bodyPr/>
                    <a:lstStyle/>
                    <a:p>
                      <a:pPr latinLnBrk="1"/>
                      <a:endParaRPr lang="ko-KR" altLang="en-US" sz="1000" baseline="0" dirty="0"/>
                    </a:p>
                  </a:txBody>
                  <a:tcPr marL="90000" anchor="ctr"/>
                </a:tc>
                <a:tc>
                  <a:txBody>
                    <a:bodyPr/>
                    <a:lstStyle/>
                    <a:p>
                      <a:pPr latinLnBrk="1"/>
                      <a:r>
                        <a:rPr lang="en-US" altLang="ko-KR" sz="1000" baseline="0" dirty="0"/>
                        <a:t>SVM</a:t>
                      </a:r>
                      <a:endParaRPr lang="ko-KR" altLang="en-US" sz="1000" baseline="0" dirty="0"/>
                    </a:p>
                  </a:txBody>
                  <a:tcPr marL="90000" anchor="ctr"/>
                </a:tc>
                <a:tc>
                  <a:txBody>
                    <a:bodyPr/>
                    <a:lstStyle/>
                    <a:p>
                      <a:pPr latinLnBrk="1"/>
                      <a:r>
                        <a:rPr lang="en" altLang="ko-KR" sz="1000" baseline="0" dirty="0"/>
                        <a:t>Early work, excellent classification capabilities</a:t>
                      </a:r>
                    </a:p>
                  </a:txBody>
                  <a:tcPr marL="90000" anchor="ctr"/>
                </a:tc>
                <a:tc>
                  <a:txBody>
                    <a:bodyPr/>
                    <a:lstStyle/>
                    <a:p>
                      <a:pPr latinLnBrk="1"/>
                      <a:r>
                        <a:rPr lang="en" altLang="ko-KR" sz="1000" baseline="0" dirty="0"/>
                        <a:t>Restricted by the limited training samples</a:t>
                      </a:r>
                    </a:p>
                  </a:txBody>
                  <a:tcPr marL="90000" anchor="ctr"/>
                </a:tc>
                <a:extLst>
                  <a:ext uri="{0D108BD9-81ED-4DB2-BD59-A6C34878D82A}">
                    <a16:rowId xmlns:a16="http://schemas.microsoft.com/office/drawing/2014/main" val="1775182804"/>
                  </a:ext>
                </a:extLst>
              </a:tr>
              <a:tr h="344510">
                <a:tc vMerge="1">
                  <a:txBody>
                    <a:bodyPr/>
                    <a:lstStyle/>
                    <a:p>
                      <a:pPr latinLnBrk="1"/>
                      <a:endParaRPr lang="ko-KR" altLang="en-US" sz="1200" baseline="0" dirty="0"/>
                    </a:p>
                  </a:txBody>
                  <a:tcPr/>
                </a:tc>
                <a:tc vMerge="1">
                  <a:txBody>
                    <a:bodyPr/>
                    <a:lstStyle/>
                    <a:p>
                      <a:pPr latinLnBrk="1"/>
                      <a:endParaRPr lang="ko-KR" altLang="en-US" sz="1200" baseline="0" dirty="0"/>
                    </a:p>
                  </a:txBody>
                  <a:tcPr marL="90000" anchor="ctr"/>
                </a:tc>
                <a:tc vMerge="1">
                  <a:txBody>
                    <a:bodyPr/>
                    <a:lstStyle/>
                    <a:p>
                      <a:pPr latinLnBrk="1"/>
                      <a:endParaRPr lang="ko-KR" altLang="en-US" sz="1050" baseline="0" dirty="0"/>
                    </a:p>
                  </a:txBody>
                  <a:tcPr marL="90000" anchor="ctr"/>
                </a:tc>
                <a:tc>
                  <a:txBody>
                    <a:bodyPr/>
                    <a:lstStyle/>
                    <a:p>
                      <a:pPr latinLnBrk="1"/>
                      <a:r>
                        <a:rPr lang="en-US" altLang="ko-KR" sz="1000" baseline="0" dirty="0"/>
                        <a:t>GMM</a:t>
                      </a:r>
                      <a:endParaRPr lang="ko-KR" altLang="en-US" sz="1000" baseline="0" dirty="0"/>
                    </a:p>
                  </a:txBody>
                  <a:tcPr marL="90000" anchor="ctr"/>
                </a:tc>
                <a:tc>
                  <a:txBody>
                    <a:bodyPr/>
                    <a:lstStyle/>
                    <a:p>
                      <a:pPr latinLnBrk="1"/>
                      <a:r>
                        <a:rPr lang="en-US" altLang="ko-KR" sz="1000" baseline="0" dirty="0"/>
                        <a:t>Most widely used baseline</a:t>
                      </a:r>
                      <a:endParaRPr lang="ko-KR" altLang="en-US" sz="1000" baseline="0" dirty="0"/>
                    </a:p>
                  </a:txBody>
                  <a:tcPr marL="90000" anchor="ctr"/>
                </a:tc>
                <a:tc>
                  <a:txBody>
                    <a:bodyPr/>
                    <a:lstStyle/>
                    <a:p>
                      <a:pPr latinLnBrk="1"/>
                      <a:r>
                        <a:rPr lang="en" altLang="ko-KR" sz="1000" baseline="0" dirty="0"/>
                        <a:t>Performance needs to be further improved</a:t>
                      </a:r>
                    </a:p>
                  </a:txBody>
                  <a:tcPr marL="90000" anchor="ctr"/>
                </a:tc>
                <a:extLst>
                  <a:ext uri="{0D108BD9-81ED-4DB2-BD59-A6C34878D82A}">
                    <a16:rowId xmlns:a16="http://schemas.microsoft.com/office/drawing/2014/main" val="1277330690"/>
                  </a:ext>
                </a:extLst>
              </a:tr>
              <a:tr h="391539">
                <a:tc rowSpan="9">
                  <a:txBody>
                    <a:bodyPr/>
                    <a:lstStyle/>
                    <a:p>
                      <a:pPr latinLnBrk="1"/>
                      <a:r>
                        <a:rPr lang="en-US" altLang="ko-KR" sz="1000" baseline="0" dirty="0"/>
                        <a:t>Deep Learning</a:t>
                      </a:r>
                    </a:p>
                    <a:p>
                      <a:pPr latinLnBrk="1"/>
                      <a:r>
                        <a:rPr lang="en-US" altLang="ko-KR" sz="1000" baseline="0" dirty="0"/>
                        <a:t>Classification</a:t>
                      </a:r>
                      <a:endParaRPr lang="ko-KR" altLang="en-US" sz="1000" baseline="0" dirty="0"/>
                    </a:p>
                  </a:txBody>
                  <a:tcPr marL="90000" anchor="ctr"/>
                </a:tc>
                <a:tc>
                  <a:txBody>
                    <a:bodyPr/>
                    <a:lstStyle/>
                    <a:p>
                      <a:pPr latinLnBrk="1"/>
                      <a:r>
                        <a:rPr lang="en-US" altLang="ko-KR" sz="1000" baseline="0" dirty="0"/>
                        <a:t>CNN </a:t>
                      </a:r>
                      <a:endParaRPr lang="ko-KR" altLang="en-US" sz="1000" baseline="0" dirty="0"/>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Good at capturing spatially-local correlation </a:t>
                      </a:r>
                      <a:endParaRPr lang="ko-KR" altLang="en-US" sz="1000" baseline="0" dirty="0"/>
                    </a:p>
                  </a:txBody>
                  <a:tcPr marL="90000" anchor="ctr"/>
                </a:tc>
                <a:tc>
                  <a:txBody>
                    <a:bodyPr/>
                    <a:lstStyle/>
                    <a:p>
                      <a:pPr latinLnBrk="1"/>
                      <a:r>
                        <a:rPr lang="en-US" altLang="ko-KR" sz="1000" baseline="0" dirty="0"/>
                        <a:t>LCNN</a:t>
                      </a:r>
                      <a:endParaRPr lang="ko-KR" altLang="en-US" sz="1000" baseline="0" dirty="0"/>
                    </a:p>
                  </a:txBody>
                  <a:tcPr marL="90000" anchor="ctr"/>
                </a:tc>
                <a:tc>
                  <a:txBody>
                    <a:bodyPr/>
                    <a:lstStyle/>
                    <a:p>
                      <a:pPr latinLnBrk="1"/>
                      <a:r>
                        <a:rPr lang="en" altLang="ko-KR" sz="1000" baseline="0" dirty="0"/>
                        <a:t>Easier to benchmark due to popularity</a:t>
                      </a:r>
                    </a:p>
                  </a:txBody>
                  <a:tcPr marL="90000" anchor="ctr"/>
                </a:tc>
                <a:tc>
                  <a:txBody>
                    <a:bodyPr/>
                    <a:lstStyle/>
                    <a:p>
                      <a:pPr latinLnBrk="1"/>
                      <a:r>
                        <a:rPr lang="en" altLang="ko-KR" sz="1000" baseline="0" dirty="0"/>
                        <a:t>Deeper networks are difficult to train and result in performance degradation</a:t>
                      </a:r>
                    </a:p>
                  </a:txBody>
                  <a:tcPr marL="90000" anchor="ctr"/>
                </a:tc>
                <a:extLst>
                  <a:ext uri="{0D108BD9-81ED-4DB2-BD59-A6C34878D82A}">
                    <a16:rowId xmlns:a16="http://schemas.microsoft.com/office/drawing/2014/main" val="632468806"/>
                  </a:ext>
                </a:extLst>
              </a:tr>
              <a:tr h="424738">
                <a:tc vMerge="1">
                  <a:txBody>
                    <a:bodyPr/>
                    <a:lstStyle/>
                    <a:p>
                      <a:pPr latinLnBrk="1"/>
                      <a:endParaRPr lang="ko-KR" altLang="en-US" sz="1200" baseline="0" dirty="0"/>
                    </a:p>
                  </a:txBody>
                  <a:tcPr/>
                </a:tc>
                <a:tc rowSpan="2">
                  <a:txBody>
                    <a:bodyPr/>
                    <a:lstStyle/>
                    <a:p>
                      <a:pPr latinLnBrk="1"/>
                      <a:r>
                        <a:rPr lang="en-US" altLang="ko-KR" sz="1000" baseline="0" dirty="0" err="1"/>
                        <a:t>ResNet</a:t>
                      </a:r>
                      <a:endParaRPr lang="ko-KR" altLang="en-US" sz="1000" baseline="0" dirty="0"/>
                    </a:p>
                  </a:txBody>
                  <a:tcPr marL="90000" anchor="ctr"/>
                </a:tc>
                <a:tc rowSpan="2">
                  <a:txBody>
                    <a:bodyPr/>
                    <a:lstStyle/>
                    <a:p>
                      <a:pPr latinLnBrk="1"/>
                      <a:r>
                        <a:rPr lang="en" altLang="ko-KR" sz="1000" baseline="0" dirty="0"/>
                        <a:t>Employing a residual mapping</a:t>
                      </a:r>
                    </a:p>
                  </a:txBody>
                  <a:tcPr marL="90000" anchor="ctr"/>
                </a:tc>
                <a:tc>
                  <a:txBody>
                    <a:bodyPr/>
                    <a:lstStyle/>
                    <a:p>
                      <a:pPr latinLnBrk="1"/>
                      <a:r>
                        <a:rPr lang="en-US" altLang="ko-KR" sz="1000" baseline="0" dirty="0" err="1"/>
                        <a:t>ResNet</a:t>
                      </a:r>
                      <a:endParaRPr lang="ko-KR" altLang="en-US" sz="1000" baseline="0" dirty="0"/>
                    </a:p>
                  </a:txBody>
                  <a:tcPr marL="90000" anchor="ctr"/>
                </a:tc>
                <a:tc>
                  <a:txBody>
                    <a:bodyPr/>
                    <a:lstStyle/>
                    <a:p>
                      <a:pPr latinLnBrk="1"/>
                      <a:r>
                        <a:rPr lang="en" altLang="ko-KR" sz="1000" baseline="0" dirty="0"/>
                        <a:t>Avoiding performance degradation</a:t>
                      </a:r>
                    </a:p>
                  </a:txBody>
                  <a:tcPr marL="90000" anchor="ctr"/>
                </a:tc>
                <a:tc>
                  <a:txBody>
                    <a:bodyPr/>
                    <a:lstStyle/>
                    <a:p>
                      <a:pPr latinLnBrk="1"/>
                      <a:r>
                        <a:rPr lang="en" altLang="ko-KR" sz="1000" baseline="0" dirty="0" err="1"/>
                        <a:t>Limitted</a:t>
                      </a:r>
                      <a:r>
                        <a:rPr lang="en" altLang="ko-KR" sz="1000" baseline="0" dirty="0"/>
                        <a:t> </a:t>
                      </a:r>
                      <a:r>
                        <a:rPr lang="en" altLang="ko-KR" sz="1000" baseline="0" dirty="0" err="1"/>
                        <a:t>generalizabilities</a:t>
                      </a:r>
                      <a:r>
                        <a:rPr lang="en" altLang="ko-KR" sz="1000" baseline="0" dirty="0"/>
                        <a:t> to unseen fake attacks</a:t>
                      </a:r>
                    </a:p>
                  </a:txBody>
                  <a:tcPr marL="90000" anchor="ctr"/>
                </a:tc>
                <a:extLst>
                  <a:ext uri="{0D108BD9-81ED-4DB2-BD59-A6C34878D82A}">
                    <a16:rowId xmlns:a16="http://schemas.microsoft.com/office/drawing/2014/main" val="3742402905"/>
                  </a:ext>
                </a:extLst>
              </a:tr>
              <a:tr h="344510">
                <a:tc vMerge="1">
                  <a:txBody>
                    <a:bodyPr/>
                    <a:lstStyle/>
                    <a:p>
                      <a:pPr latinLnBrk="1"/>
                      <a:endParaRPr lang="ko-KR" altLang="en-US" sz="1200" baseline="0" dirty="0"/>
                    </a:p>
                  </a:txBody>
                  <a:tcPr/>
                </a:tc>
                <a:tc vMerge="1">
                  <a:txBody>
                    <a:bodyPr/>
                    <a:lstStyle/>
                    <a:p>
                      <a:pPr latinLnBrk="1"/>
                      <a:endParaRPr lang="ko-KR" altLang="en-US" sz="1050" baseline="0" dirty="0"/>
                    </a:p>
                  </a:txBody>
                  <a:tcPr marL="90000" anchor="ctr"/>
                </a:tc>
                <a:tc vMerge="1">
                  <a:txBody>
                    <a:bodyPr/>
                    <a:lstStyle/>
                    <a:p>
                      <a:pPr latinLnBrk="1"/>
                      <a:endParaRPr lang="ko-KR" altLang="en-US" sz="1050" baseline="0" dirty="0"/>
                    </a:p>
                  </a:txBody>
                  <a:tcPr marL="90000" anchor="ctr"/>
                </a:tc>
                <a:tc>
                  <a:txBody>
                    <a:bodyPr/>
                    <a:lstStyle/>
                    <a:p>
                      <a:pPr latinLnBrk="1"/>
                      <a:r>
                        <a:rPr lang="en-US" altLang="ko-KR" sz="1000" baseline="0" dirty="0"/>
                        <a:t>AFN</a:t>
                      </a:r>
                      <a:endParaRPr lang="ko-KR" altLang="en-US" sz="1000" baseline="0" dirty="0"/>
                    </a:p>
                  </a:txBody>
                  <a:tcPr marL="90000" anchor="ctr"/>
                </a:tc>
                <a:tc>
                  <a:txBody>
                    <a:bodyPr/>
                    <a:lstStyle/>
                    <a:p>
                      <a:pPr latinLnBrk="1"/>
                      <a:r>
                        <a:rPr lang="en" altLang="ko-KR" sz="1000" baseline="0" dirty="0"/>
                        <a:t>Enhances feature representations</a:t>
                      </a:r>
                    </a:p>
                    <a:p>
                      <a:pPr latinLnBrk="1"/>
                      <a:r>
                        <a:rPr lang="en" altLang="ko-KR" sz="1000" baseline="0" dirty="0"/>
                        <a:t>in both the frequency and time domains</a:t>
                      </a:r>
                    </a:p>
                  </a:txBody>
                  <a:tcPr marL="90000" anchor="ctr"/>
                </a:tc>
                <a:tc>
                  <a:txBody>
                    <a:bodyPr/>
                    <a:lstStyle/>
                    <a:p>
                      <a:pPr latinLnBrk="1"/>
                      <a:r>
                        <a:rPr lang="en" altLang="ko-KR" sz="1000" baseline="0" dirty="0"/>
                        <a:t>Out-of-domain </a:t>
                      </a:r>
                      <a:r>
                        <a:rPr lang="en" altLang="ko-KR" sz="1000" baseline="0" dirty="0" err="1"/>
                        <a:t>generalizabilities</a:t>
                      </a:r>
                      <a:r>
                        <a:rPr lang="en" altLang="ko-KR" sz="1000" baseline="0" dirty="0"/>
                        <a:t> should be improved</a:t>
                      </a:r>
                    </a:p>
                  </a:txBody>
                  <a:tcPr marL="90000" anchor="ctr"/>
                </a:tc>
                <a:extLst>
                  <a:ext uri="{0D108BD9-81ED-4DB2-BD59-A6C34878D82A}">
                    <a16:rowId xmlns:a16="http://schemas.microsoft.com/office/drawing/2014/main" val="4131987042"/>
                  </a:ext>
                </a:extLst>
              </a:tr>
              <a:tr h="424738">
                <a:tc vMerge="1">
                  <a:txBody>
                    <a:bodyPr/>
                    <a:lstStyle/>
                    <a:p>
                      <a:pPr latinLnBrk="1"/>
                      <a:endParaRPr lang="ko-KR" altLang="en-US" sz="1200" baseline="0" dirty="0"/>
                    </a:p>
                  </a:txBody>
                  <a:tcP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000" baseline="0" dirty="0"/>
                        <a:t>Res2Net</a:t>
                      </a:r>
                      <a:endParaRPr lang="ko-KR" altLang="en-US" sz="1000" baseline="0" dirty="0"/>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000" baseline="0" dirty="0"/>
                        <a:t>I</a:t>
                      </a:r>
                      <a:r>
                        <a:rPr lang="en" altLang="ko-KR" sz="1000" baseline="0" dirty="0" err="1"/>
                        <a:t>mprove</a:t>
                      </a:r>
                      <a:r>
                        <a:rPr lang="en" altLang="ko-KR" sz="1000" baseline="0" dirty="0"/>
                        <a:t> </a:t>
                      </a:r>
                      <a:r>
                        <a:rPr lang="en" altLang="ko-KR" sz="1000" baseline="0" dirty="0" err="1"/>
                        <a:t>ResNet's</a:t>
                      </a:r>
                      <a:r>
                        <a:rPr lang="en" altLang="ko-KR" sz="1000" baseline="0" dirty="0"/>
                        <a:t> limited generalization against unseen attacks</a:t>
                      </a:r>
                      <a:endParaRPr lang="ko-KR" altLang="en-US" sz="1000" baseline="0" dirty="0"/>
                    </a:p>
                  </a:txBody>
                  <a:tcPr marL="90000" anchor="ctr"/>
                </a:tc>
                <a:tc>
                  <a:txBody>
                    <a:bodyPr/>
                    <a:lstStyle/>
                    <a:p>
                      <a:pPr latinLnBrk="1"/>
                      <a:r>
                        <a:rPr lang="en-US" altLang="ko-KR" sz="1000" baseline="0" dirty="0"/>
                        <a:t>Res2Net</a:t>
                      </a:r>
                      <a:endParaRPr lang="ko-KR" altLang="en-US" sz="1000" baseline="0" dirty="0"/>
                    </a:p>
                  </a:txBody>
                  <a:tcPr marL="90000" anchor="ctr"/>
                </a:tc>
                <a:tc>
                  <a:txBody>
                    <a:bodyPr/>
                    <a:lstStyle/>
                    <a:p>
                      <a:pPr latinLnBrk="1"/>
                      <a:r>
                        <a:rPr lang="en" altLang="ko-KR" sz="1000" baseline="0" dirty="0"/>
                        <a:t>Enlarging the receptive fields and improve the</a:t>
                      </a:r>
                    </a:p>
                    <a:p>
                      <a:pPr latinLnBrk="1"/>
                      <a:r>
                        <a:rPr lang="en" altLang="ko-KR" sz="1000" baseline="0" dirty="0"/>
                        <a:t>generalization to unseen fake utterance</a:t>
                      </a:r>
                    </a:p>
                  </a:txBody>
                  <a:tcPr marL="90000" anchor="ct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Not considering channel relationship</a:t>
                      </a:r>
                    </a:p>
                  </a:txBody>
                  <a:tcPr marL="90000" anchor="ctr"/>
                </a:tc>
                <a:extLst>
                  <a:ext uri="{0D108BD9-81ED-4DB2-BD59-A6C34878D82A}">
                    <a16:rowId xmlns:a16="http://schemas.microsoft.com/office/drawing/2014/main" val="2354336196"/>
                  </a:ext>
                </a:extLst>
              </a:tr>
              <a:tr h="344510">
                <a:tc vMerge="1">
                  <a:txBody>
                    <a:bodyPr/>
                    <a:lstStyle/>
                    <a:p>
                      <a:pPr latinLnBrk="1"/>
                      <a:endParaRPr lang="ko-KR" altLang="en-US" sz="1200" baseline="0" dirty="0"/>
                    </a:p>
                  </a:txBody>
                  <a:tcPr/>
                </a:tc>
                <a:tc rowSpan="2">
                  <a:txBody>
                    <a:bodyPr/>
                    <a:lstStyle/>
                    <a:p>
                      <a:pPr latinLnBrk="1"/>
                      <a:r>
                        <a:rPr lang="en-US" altLang="ko-KR" sz="1000" baseline="0" dirty="0" err="1"/>
                        <a:t>SENet</a:t>
                      </a:r>
                      <a:endParaRPr lang="ko-KR" altLang="en-US" sz="1000" baseline="0" dirty="0"/>
                    </a:p>
                  </a:txBody>
                  <a:tcPr marL="90000" anchor="ctr"/>
                </a:tc>
                <a:tc rowSpan="2">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Squeeze-and-Excitation network </a:t>
                      </a:r>
                      <a:endParaRPr lang="ko-KR" altLang="en-US" sz="1000" baseline="0" dirty="0"/>
                    </a:p>
                  </a:txBody>
                  <a:tcPr marL="90000" anchor="ctr"/>
                </a:tc>
                <a:tc>
                  <a:txBody>
                    <a:bodyPr/>
                    <a:lstStyle/>
                    <a:p>
                      <a:pPr latinLnBrk="1"/>
                      <a:r>
                        <a:rPr lang="en-US" altLang="ko-KR" sz="1000" baseline="0" dirty="0" err="1"/>
                        <a:t>SENet</a:t>
                      </a:r>
                      <a:endParaRPr lang="ko-KR" altLang="en-US" sz="1000" baseline="0" dirty="0"/>
                    </a:p>
                  </a:txBody>
                  <a:tcPr marL="90000" anchor="ctr"/>
                </a:tc>
                <a:tc>
                  <a:txBody>
                    <a:bodyPr/>
                    <a:lstStyle/>
                    <a:p>
                      <a:pPr latinLnBrk="1"/>
                      <a:r>
                        <a:rPr lang="en" altLang="ko-KR" sz="1000" baseline="0" dirty="0"/>
                        <a:t>Modelling interdependencies between channels</a:t>
                      </a:r>
                    </a:p>
                  </a:txBody>
                  <a:tcPr marL="90000" anchor="ct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Deeper networks are difficult to train and result in performance degradation</a:t>
                      </a:r>
                    </a:p>
                  </a:txBody>
                  <a:tcPr marL="90000" anchor="ctr"/>
                </a:tc>
                <a:extLst>
                  <a:ext uri="{0D108BD9-81ED-4DB2-BD59-A6C34878D82A}">
                    <a16:rowId xmlns:a16="http://schemas.microsoft.com/office/drawing/2014/main" val="1307535729"/>
                  </a:ext>
                </a:extLst>
              </a:tr>
              <a:tr h="391539">
                <a:tc vMerge="1">
                  <a:txBody>
                    <a:bodyPr/>
                    <a:lstStyle/>
                    <a:p>
                      <a:pPr latinLnBrk="1"/>
                      <a:endParaRPr lang="ko-KR" altLang="en-US" sz="1200" baseline="0" dirty="0"/>
                    </a:p>
                  </a:txBody>
                  <a:tcPr/>
                </a:tc>
                <a:tc vMerge="1">
                  <a:txBody>
                    <a:bodyPr/>
                    <a:lstStyle/>
                    <a:p>
                      <a:pPr latinLnBrk="1"/>
                      <a:endParaRPr lang="ko-KR" altLang="en-US" sz="1050" baseline="0" dirty="0"/>
                    </a:p>
                  </a:txBody>
                  <a:tcPr marL="90000" anchor="ctr"/>
                </a:tc>
                <a:tc vMerge="1">
                  <a:txBody>
                    <a:bodyPr/>
                    <a:lstStyle/>
                    <a:p>
                      <a:pPr latinLnBrk="1"/>
                      <a:endParaRPr lang="ko-KR" altLang="en-US" sz="1050" baseline="0" dirty="0"/>
                    </a:p>
                  </a:txBody>
                  <a:tcPr marL="90000" anchor="ctr"/>
                </a:tc>
                <a:tc>
                  <a:txBody>
                    <a:bodyPr/>
                    <a:lstStyle/>
                    <a:p>
                      <a:pPr latinLnBrk="1"/>
                      <a:r>
                        <a:rPr lang="en-US" altLang="ko-KR" sz="1000" baseline="0" dirty="0"/>
                        <a:t>ASSERT</a:t>
                      </a:r>
                      <a:endParaRPr lang="ko-KR" altLang="en-US" sz="1000" baseline="0" dirty="0"/>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Combining </a:t>
                      </a:r>
                      <a:r>
                        <a:rPr lang="en" altLang="ko-KR" sz="1000" baseline="0" dirty="0" err="1"/>
                        <a:t>SENet</a:t>
                      </a:r>
                      <a:r>
                        <a:rPr lang="en" altLang="ko-KR" sz="1000" baseline="0" dirty="0"/>
                        <a:t> and </a:t>
                      </a:r>
                      <a:r>
                        <a:rPr lang="en" altLang="ko-KR" sz="1000" baseline="0" dirty="0" err="1"/>
                        <a:t>ResNet</a:t>
                      </a:r>
                      <a:r>
                        <a:rPr lang="en" altLang="ko-KR" sz="1000" baseline="0" dirty="0"/>
                        <a:t>, achieving better performance</a:t>
                      </a:r>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Not learning the relationships between</a:t>
                      </a:r>
                    </a:p>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err="1"/>
                        <a:t>neighbouring</a:t>
                      </a:r>
                      <a:r>
                        <a:rPr lang="en" altLang="ko-KR" sz="1000" baseline="0" dirty="0"/>
                        <a:t> sub-bands or segment</a:t>
                      </a:r>
                    </a:p>
                  </a:txBody>
                  <a:tcPr marL="90000" anchor="ctr"/>
                </a:tc>
                <a:extLst>
                  <a:ext uri="{0D108BD9-81ED-4DB2-BD59-A6C34878D82A}">
                    <a16:rowId xmlns:a16="http://schemas.microsoft.com/office/drawing/2014/main" val="352523569"/>
                  </a:ext>
                </a:extLst>
              </a:tr>
              <a:tr h="391539">
                <a:tc vMerge="1">
                  <a:txBody>
                    <a:bodyPr/>
                    <a:lstStyle/>
                    <a:p>
                      <a:pPr latinLnBrk="1"/>
                      <a:endParaRPr lang="ko-KR" altLang="en-US" sz="1200" baseline="0" dirty="0"/>
                    </a:p>
                  </a:txBody>
                  <a:tcPr/>
                </a:tc>
                <a:tc>
                  <a:txBody>
                    <a:bodyPr/>
                    <a:lstStyle/>
                    <a:p>
                      <a:pPr latinLnBrk="1"/>
                      <a:r>
                        <a:rPr lang="en-US" altLang="ko-KR" sz="1000" baseline="0" dirty="0"/>
                        <a:t>GNN</a:t>
                      </a:r>
                      <a:endParaRPr lang="ko-KR" altLang="en-US" sz="1000" baseline="0" dirty="0"/>
                    </a:p>
                  </a:txBody>
                  <a:tcPr marL="90000" anchor="ctr"/>
                </a:tc>
                <a:tc>
                  <a:txBody>
                    <a:bodyPr/>
                    <a:lstStyle/>
                    <a:p>
                      <a:pPr latinLnBrk="1"/>
                      <a:r>
                        <a:rPr lang="en" altLang="ko-KR" sz="1000" baseline="0" dirty="0"/>
                        <a:t>Learning underlying relationship among data</a:t>
                      </a:r>
                    </a:p>
                  </a:txBody>
                  <a:tcPr marL="90000" anchor="ctr"/>
                </a:tc>
                <a:tc>
                  <a:txBody>
                    <a:bodyPr/>
                    <a:lstStyle/>
                    <a:p>
                      <a:pPr latinLnBrk="1"/>
                      <a:r>
                        <a:rPr lang="en-US" altLang="ko-KR" sz="1000" baseline="0" dirty="0"/>
                        <a:t>GAT</a:t>
                      </a:r>
                      <a:endParaRPr lang="ko-KR" altLang="en-US" sz="1000" baseline="0" dirty="0"/>
                    </a:p>
                  </a:txBody>
                  <a:tcPr marL="90000" anchor="ctr"/>
                </a:tc>
                <a:tc>
                  <a:txBody>
                    <a:bodyPr/>
                    <a:lstStyle/>
                    <a:p>
                      <a:pPr latinLnBrk="1"/>
                      <a:r>
                        <a:rPr lang="en" altLang="ko-KR" sz="1000" dirty="0"/>
                        <a:t>Modelling relationships between temporal</a:t>
                      </a:r>
                    </a:p>
                    <a:p>
                      <a:pPr latinLnBrk="1"/>
                      <a:r>
                        <a:rPr lang="en" altLang="ko-KR" sz="1000" dirty="0"/>
                        <a:t>segments or spectral sub-bands</a:t>
                      </a:r>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Not automatically optimize network architectures</a:t>
                      </a:r>
                    </a:p>
                  </a:txBody>
                  <a:tcPr marL="90000" anchor="ctr"/>
                </a:tc>
                <a:extLst>
                  <a:ext uri="{0D108BD9-81ED-4DB2-BD59-A6C34878D82A}">
                    <a16:rowId xmlns:a16="http://schemas.microsoft.com/office/drawing/2014/main" val="2561546362"/>
                  </a:ext>
                </a:extLst>
              </a:tr>
              <a:tr h="495869">
                <a:tc vMerge="1">
                  <a:txBody>
                    <a:bodyPr/>
                    <a:lstStyle/>
                    <a:p>
                      <a:pPr latinLnBrk="1"/>
                      <a:endParaRPr lang="ko-KR" altLang="en-US" sz="1200" baseline="0" dirty="0"/>
                    </a:p>
                  </a:txBody>
                  <a:tcPr/>
                </a:tc>
                <a:tc>
                  <a:txBody>
                    <a:bodyPr/>
                    <a:lstStyle/>
                    <a:p>
                      <a:pPr latinLnBrk="1"/>
                      <a:r>
                        <a:rPr lang="en-US" altLang="ko-KR" sz="1000" baseline="0" dirty="0"/>
                        <a:t>DARTS</a:t>
                      </a:r>
                      <a:endParaRPr lang="ko-KR" altLang="en-US" sz="1000" baseline="0" dirty="0"/>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A particular variant of neural architecture known as differentiable architecture search</a:t>
                      </a:r>
                      <a:endParaRPr lang="ko-KR" altLang="en-US" sz="1000" baseline="0" dirty="0"/>
                    </a:p>
                  </a:txBody>
                  <a:tcPr marL="90000" anchor="ctr"/>
                </a:tc>
                <a:tc>
                  <a:txBody>
                    <a:bodyPr/>
                    <a:lstStyle/>
                    <a:p>
                      <a:pPr latinLnBrk="1"/>
                      <a:r>
                        <a:rPr lang="en-US" altLang="ko-KR" sz="1000" baseline="0" dirty="0"/>
                        <a:t>PC-DARTs</a:t>
                      </a:r>
                      <a:endParaRPr lang="ko-KR" altLang="en-US" sz="1000" baseline="0" dirty="0"/>
                    </a:p>
                  </a:txBody>
                  <a:tcPr marL="90000" anchor="ctr"/>
                </a:tc>
                <a:tc>
                  <a:txBody>
                    <a:bodyPr/>
                    <a:lstStyle/>
                    <a:p>
                      <a:pPr latinLnBrk="1"/>
                      <a:r>
                        <a:rPr lang="en" altLang="ko-KR" sz="1000" dirty="0"/>
                        <a:t>Little human effort, automatically optimizes the operations in network architecture blocks</a:t>
                      </a:r>
                    </a:p>
                  </a:txBody>
                  <a:tcPr marL="90000" anchor="ctr"/>
                </a:tc>
                <a:tc>
                  <a:txBody>
                    <a:bodyPr/>
                    <a:lstStyle/>
                    <a:p>
                      <a:pPr latinLnBrk="1"/>
                      <a:r>
                        <a:rPr lang="en" altLang="ko-KR" sz="1000" baseline="0" dirty="0"/>
                        <a:t>Difficult to train</a:t>
                      </a:r>
                    </a:p>
                  </a:txBody>
                  <a:tcPr marL="90000" anchor="ctr"/>
                </a:tc>
                <a:extLst>
                  <a:ext uri="{0D108BD9-81ED-4DB2-BD59-A6C34878D82A}">
                    <a16:rowId xmlns:a16="http://schemas.microsoft.com/office/drawing/2014/main" val="3973345603"/>
                  </a:ext>
                </a:extLst>
              </a:tr>
              <a:tr h="424738">
                <a:tc vMerge="1">
                  <a:txBody>
                    <a:bodyPr/>
                    <a:lstStyle/>
                    <a:p>
                      <a:pPr latinLnBrk="1"/>
                      <a:endParaRPr lang="ko-KR" altLang="en-US" sz="1000" baseline="0" dirty="0"/>
                    </a:p>
                  </a:txBody>
                  <a:tcPr marL="90000" anchor="ctr"/>
                </a:tc>
                <a:tc>
                  <a:txBody>
                    <a:bodyPr/>
                    <a:lstStyle/>
                    <a:p>
                      <a:pPr latinLnBrk="1"/>
                      <a:r>
                        <a:rPr lang="en-US" altLang="ko-KR" sz="1000" baseline="0" dirty="0"/>
                        <a:t>Transformer</a:t>
                      </a:r>
                      <a:endParaRPr lang="ko-KR" altLang="en-US" sz="1000" baseline="0" dirty="0"/>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Modelling local and global artifacts </a:t>
                      </a:r>
                      <a:endParaRPr lang="ko-KR" altLang="en-US" sz="1000" baseline="0" dirty="0"/>
                    </a:p>
                  </a:txBody>
                  <a:tcPr marL="90000" anchor="ctr"/>
                </a:tc>
                <a:tc>
                  <a:txBody>
                    <a:bodyPr/>
                    <a:lstStyle/>
                    <a:p>
                      <a:pPr latinLnBrk="1"/>
                      <a:r>
                        <a:rPr lang="en-US" altLang="ko-KR" sz="1000" baseline="0" dirty="0"/>
                        <a:t>Transformer &amp; ResNet-1D</a:t>
                      </a:r>
                      <a:endParaRPr lang="ko-KR" altLang="en-US" sz="1000" baseline="0" dirty="0"/>
                    </a:p>
                  </a:txBody>
                  <a:tcPr marL="90000" anchor="ctr"/>
                </a:tc>
                <a:tc>
                  <a:txBody>
                    <a:bodyPr/>
                    <a:lstStyle/>
                    <a:p>
                      <a:pPr latinLnBrk="1"/>
                      <a:r>
                        <a:rPr lang="en" altLang="ko-KR" sz="1000" baseline="0" dirty="0"/>
                        <a:t>Effective detection of partial manipulation</a:t>
                      </a:r>
                      <a:endParaRPr lang="ko-KR" altLang="en-US" sz="1000" baseline="0" dirty="0"/>
                    </a:p>
                  </a:txBody>
                  <a:tcPr marL="90000" anchor="ctr"/>
                </a:tc>
                <a:tc>
                  <a:txBody>
                    <a:bodyPr/>
                    <a:lstStyle/>
                    <a:p>
                      <a:pPr latinLnBrk="1"/>
                      <a:endParaRPr lang="ko-KR" altLang="en-US" sz="1000" baseline="0" dirty="0"/>
                    </a:p>
                  </a:txBody>
                  <a:tcPr marL="90000" anchor="ctr"/>
                </a:tc>
                <a:extLst>
                  <a:ext uri="{0D108BD9-81ED-4DB2-BD59-A6C34878D82A}">
                    <a16:rowId xmlns:a16="http://schemas.microsoft.com/office/drawing/2014/main" val="2846452152"/>
                  </a:ext>
                </a:extLst>
              </a:tr>
            </a:tbl>
          </a:graphicData>
        </a:graphic>
      </p:graphicFrame>
      <p:sp>
        <p:nvSpPr>
          <p:cNvPr id="6" name="TextBox 5">
            <a:extLst>
              <a:ext uri="{FF2B5EF4-FFF2-40B4-BE49-F238E27FC236}">
                <a16:creationId xmlns:a16="http://schemas.microsoft.com/office/drawing/2014/main" id="{DA34F9A9-5659-BEE0-9383-32720B0B0F57}"/>
              </a:ext>
            </a:extLst>
          </p:cNvPr>
          <p:cNvSpPr txBox="1"/>
          <p:nvPr/>
        </p:nvSpPr>
        <p:spPr>
          <a:xfrm>
            <a:off x="639097" y="1368634"/>
            <a:ext cx="9370142" cy="391967"/>
          </a:xfrm>
          <a:prstGeom prst="rect">
            <a:avLst/>
          </a:prstGeom>
          <a:noFill/>
        </p:spPr>
        <p:txBody>
          <a:bodyPr wrap="square">
            <a:spAutoFit/>
          </a:bodyPr>
          <a:lstStyle/>
          <a:p>
            <a:pPr marL="142875" indent="-142875">
              <a:lnSpc>
                <a:spcPct val="120000"/>
              </a:lnSpc>
              <a:spcAft>
                <a:spcPts val="200"/>
              </a:spcAft>
              <a:buFont typeface="Arial" panose="020B0604020202020204" pitchFamily="34" charset="0"/>
              <a:buChar char="•"/>
            </a:pP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Back-end : Classification Algorithms</a:t>
            </a:r>
            <a:endParaRPr lang="ko-KR"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3138011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3119"/>
            <a:lum/>
          </a:blip>
          <a:srcRect/>
          <a:stretch>
            <a:fillRect l="77000" b="77000"/>
          </a:stretch>
        </a:blipFill>
        <a:effectLst/>
      </p:bgPr>
    </p:bg>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64811488-C70D-DB58-1731-E8F9A405FC81}"/>
              </a:ext>
            </a:extLst>
          </p:cNvPr>
          <p:cNvSpPr>
            <a:spLocks noGrp="1"/>
          </p:cNvSpPr>
          <p:nvPr>
            <p:ph type="title"/>
          </p:nvPr>
        </p:nvSpPr>
        <p:spPr/>
        <p:txBody>
          <a:bodyPr>
            <a:normAutofit/>
          </a:bodyPr>
          <a:lstStyle/>
          <a:p>
            <a:r>
              <a:rPr kumimoji="1" lang="en" altLang="ko-KR" sz="3600" dirty="0"/>
              <a:t>Summary of Deepfake Audio Detection Technology</a:t>
            </a:r>
            <a:endParaRPr kumimoji="1" lang="ko-KR" altLang="en-US" sz="3600" dirty="0"/>
          </a:p>
        </p:txBody>
      </p:sp>
      <p:graphicFrame>
        <p:nvGraphicFramePr>
          <p:cNvPr id="4" name="내용 개체 틀 3">
            <a:extLst>
              <a:ext uri="{FF2B5EF4-FFF2-40B4-BE49-F238E27FC236}">
                <a16:creationId xmlns:a16="http://schemas.microsoft.com/office/drawing/2014/main" id="{EB76C489-5557-1260-F3AB-27A8EA9A83EF}"/>
              </a:ext>
            </a:extLst>
          </p:cNvPr>
          <p:cNvGraphicFramePr>
            <a:graphicFrameLocks noGrp="1"/>
          </p:cNvGraphicFramePr>
          <p:nvPr>
            <p:ph idx="1"/>
            <p:extLst>
              <p:ext uri="{D42A27DB-BD31-4B8C-83A1-F6EECF244321}">
                <p14:modId xmlns:p14="http://schemas.microsoft.com/office/powerpoint/2010/main" val="1592960771"/>
              </p:ext>
            </p:extLst>
          </p:nvPr>
        </p:nvGraphicFramePr>
        <p:xfrm>
          <a:off x="838199" y="1842679"/>
          <a:ext cx="10773697" cy="4299593"/>
        </p:xfrm>
        <a:graphic>
          <a:graphicData uri="http://schemas.openxmlformats.org/drawingml/2006/table">
            <a:tbl>
              <a:tblPr firstRow="1" bandRow="1">
                <a:tableStyleId>{5C22544A-7EE6-4342-B048-85BDC9FD1C3A}</a:tableStyleId>
              </a:tblPr>
              <a:tblGrid>
                <a:gridCol w="1121981">
                  <a:extLst>
                    <a:ext uri="{9D8B030D-6E8A-4147-A177-3AD203B41FA5}">
                      <a16:colId xmlns:a16="http://schemas.microsoft.com/office/drawing/2014/main" val="2244989030"/>
                    </a:ext>
                  </a:extLst>
                </a:gridCol>
                <a:gridCol w="900292">
                  <a:extLst>
                    <a:ext uri="{9D8B030D-6E8A-4147-A177-3AD203B41FA5}">
                      <a16:colId xmlns:a16="http://schemas.microsoft.com/office/drawing/2014/main" val="402339152"/>
                    </a:ext>
                  </a:extLst>
                </a:gridCol>
                <a:gridCol w="2478101">
                  <a:extLst>
                    <a:ext uri="{9D8B030D-6E8A-4147-A177-3AD203B41FA5}">
                      <a16:colId xmlns:a16="http://schemas.microsoft.com/office/drawing/2014/main" val="2606519482"/>
                    </a:ext>
                  </a:extLst>
                </a:gridCol>
                <a:gridCol w="1198757">
                  <a:extLst>
                    <a:ext uri="{9D8B030D-6E8A-4147-A177-3AD203B41FA5}">
                      <a16:colId xmlns:a16="http://schemas.microsoft.com/office/drawing/2014/main" val="684085333"/>
                    </a:ext>
                  </a:extLst>
                </a:gridCol>
                <a:gridCol w="2588911">
                  <a:extLst>
                    <a:ext uri="{9D8B030D-6E8A-4147-A177-3AD203B41FA5}">
                      <a16:colId xmlns:a16="http://schemas.microsoft.com/office/drawing/2014/main" val="964042096"/>
                    </a:ext>
                  </a:extLst>
                </a:gridCol>
                <a:gridCol w="2485655">
                  <a:extLst>
                    <a:ext uri="{9D8B030D-6E8A-4147-A177-3AD203B41FA5}">
                      <a16:colId xmlns:a16="http://schemas.microsoft.com/office/drawing/2014/main" val="4038014111"/>
                    </a:ext>
                  </a:extLst>
                </a:gridCol>
              </a:tblGrid>
              <a:tr h="374548">
                <a:tc>
                  <a:txBody>
                    <a:bodyPr/>
                    <a:lstStyle/>
                    <a:p>
                      <a:pPr algn="ctr" latinLnBrk="1"/>
                      <a:endParaRPr lang="ko-KR" altLang="en-US" sz="1000" baseline="0" dirty="0"/>
                    </a:p>
                  </a:txBody>
                  <a:tcPr marL="90000" anchor="ctr"/>
                </a:tc>
                <a:tc>
                  <a:txBody>
                    <a:bodyPr/>
                    <a:lstStyle/>
                    <a:p>
                      <a:pPr algn="ctr" latinLnBrk="1"/>
                      <a:r>
                        <a:rPr lang="en-US" altLang="ko-KR" sz="1000" baseline="0"/>
                        <a:t>Based</a:t>
                      </a:r>
                      <a:endParaRPr lang="ko-KR" altLang="en-US" sz="1000" baseline="0" dirty="0"/>
                    </a:p>
                  </a:txBody>
                  <a:tcPr marL="90000" anchor="ctr"/>
                </a:tc>
                <a:tc>
                  <a:txBody>
                    <a:bodyPr/>
                    <a:lstStyle/>
                    <a:p>
                      <a:pPr algn="ctr" latinLnBrk="1"/>
                      <a:r>
                        <a:rPr lang="en-US" altLang="ko-KR" sz="1000" baseline="0"/>
                        <a:t>A brief account</a:t>
                      </a:r>
                      <a:endParaRPr lang="ko-KR" altLang="en-US" sz="1000" baseline="0" dirty="0"/>
                    </a:p>
                  </a:txBody>
                  <a:tcPr marL="90000" anchor="ctr"/>
                </a:tc>
                <a:tc>
                  <a:txBody>
                    <a:bodyPr/>
                    <a:lstStyle/>
                    <a:p>
                      <a:pPr algn="ctr" latinLnBrk="1"/>
                      <a:r>
                        <a:rPr lang="en-US" altLang="ko-KR" sz="1000" baseline="0"/>
                        <a:t>Algorithms</a:t>
                      </a:r>
                      <a:endParaRPr lang="ko-KR" altLang="en-US" sz="1000" baseline="0" dirty="0"/>
                    </a:p>
                  </a:txBody>
                  <a:tcPr marL="90000" anchor="ctr"/>
                </a:tc>
                <a:tc>
                  <a:txBody>
                    <a:bodyPr/>
                    <a:lstStyle/>
                    <a:p>
                      <a:pPr algn="ctr" latinLnBrk="1"/>
                      <a:r>
                        <a:rPr lang="en-US" altLang="ko-KR" sz="1000" baseline="0"/>
                        <a:t>Advantages</a:t>
                      </a:r>
                      <a:endParaRPr lang="ko-KR" altLang="en-US" sz="1000" baseline="0" dirty="0"/>
                    </a:p>
                  </a:txBody>
                  <a:tcPr marL="90000" anchor="ctr"/>
                </a:tc>
                <a:tc>
                  <a:txBody>
                    <a:bodyPr/>
                    <a:lstStyle/>
                    <a:p>
                      <a:pPr algn="ctr" latinLnBrk="1"/>
                      <a:r>
                        <a:rPr lang="en-US" altLang="ko-KR" sz="1000" baseline="0"/>
                        <a:t>Disadvantages</a:t>
                      </a:r>
                      <a:endParaRPr lang="ko-KR" altLang="en-US" sz="1000" baseline="0" dirty="0"/>
                    </a:p>
                  </a:txBody>
                  <a:tcPr marL="90000" anchor="ctr"/>
                </a:tc>
                <a:extLst>
                  <a:ext uri="{0D108BD9-81ED-4DB2-BD59-A6C34878D82A}">
                    <a16:rowId xmlns:a16="http://schemas.microsoft.com/office/drawing/2014/main" val="2224971509"/>
                  </a:ext>
                </a:extLst>
              </a:tr>
              <a:tr h="423124">
                <a:tc rowSpan="8">
                  <a:txBody>
                    <a:bodyPr/>
                    <a:lstStyle/>
                    <a:p>
                      <a:r>
                        <a:rPr lang="en" sz="1000"/>
                        <a:t>End-to-End</a:t>
                      </a:r>
                    </a:p>
                    <a:p>
                      <a:r>
                        <a:rPr lang="en" sz="1000"/>
                        <a:t>Model</a:t>
                      </a:r>
                    </a:p>
                    <a:p>
                      <a:endParaRPr lang="en" sz="1000" dirty="0"/>
                    </a:p>
                  </a:txBody>
                  <a:tcPr marL="90000" anchor="ctr"/>
                </a:tc>
                <a:tc>
                  <a:txBody>
                    <a:bodyPr/>
                    <a:lstStyle/>
                    <a:p>
                      <a:pPr latinLnBrk="1"/>
                      <a:r>
                        <a:rPr lang="en-US" altLang="ko-KR" sz="1000" baseline="0"/>
                        <a:t>CNN </a:t>
                      </a:r>
                      <a:endParaRPr lang="ko-KR" altLang="en-US" sz="1000" baseline="0" dirty="0"/>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Attempting the CNN based models to end-to-end fake audio detection </a:t>
                      </a:r>
                      <a:endParaRPr lang="ko-KR" altLang="en-US" sz="1000" baseline="0" dirty="0"/>
                    </a:p>
                  </a:txBody>
                  <a:tcPr marL="90000" anchor="ctr"/>
                </a:tc>
                <a:tc>
                  <a:txBody>
                    <a:bodyPr/>
                    <a:lstStyle/>
                    <a:p>
                      <a:pPr latinLnBrk="1"/>
                      <a:r>
                        <a:rPr lang="en-US" altLang="ko-KR" sz="1000" baseline="0"/>
                        <a:t>CRNNSpoof</a:t>
                      </a:r>
                      <a:endParaRPr lang="ko-KR" altLang="en-US" sz="1000" baseline="0" dirty="0"/>
                    </a:p>
                  </a:txBody>
                  <a:tcPr marL="90000" anchor="ctr"/>
                </a:tc>
                <a:tc>
                  <a:txBody>
                    <a:bodyPr/>
                    <a:lstStyle/>
                    <a:p>
                      <a:pPr latinLnBrk="1"/>
                      <a:r>
                        <a:rPr lang="en" altLang="ko-KR" sz="1000" baseline="0" dirty="0"/>
                        <a:t>Early end-to-end work</a:t>
                      </a:r>
                    </a:p>
                    <a:p>
                      <a:pPr latinLnBrk="1"/>
                      <a:r>
                        <a:rPr lang="en" altLang="ko-KR" sz="1000" baseline="0" dirty="0"/>
                        <a:t>for audio deepfake detection</a:t>
                      </a:r>
                    </a:p>
                  </a:txBody>
                  <a:tcPr marL="90000" anchor="ctr"/>
                </a:tc>
                <a:tc>
                  <a:txBody>
                    <a:bodyPr/>
                    <a:lstStyle/>
                    <a:p>
                      <a:pPr latinLnBrk="1"/>
                      <a:r>
                        <a:rPr lang="en" altLang="ko-KR" sz="1000" baseline="0" dirty="0"/>
                        <a:t>Performance need be improved</a:t>
                      </a:r>
                    </a:p>
                  </a:txBody>
                  <a:tcPr marL="90000" anchor="ctr"/>
                </a:tc>
                <a:extLst>
                  <a:ext uri="{0D108BD9-81ED-4DB2-BD59-A6C34878D82A}">
                    <a16:rowId xmlns:a16="http://schemas.microsoft.com/office/drawing/2014/main" val="632468806"/>
                  </a:ext>
                </a:extLst>
              </a:tr>
              <a:tr h="461771">
                <a:tc vMerge="1">
                  <a:txBody>
                    <a:bodyPr/>
                    <a:lstStyle/>
                    <a:p>
                      <a:pPr latinLnBrk="1"/>
                      <a:endParaRPr lang="ko-KR" altLang="en-US" sz="1200" baseline="0" dirty="0"/>
                    </a:p>
                  </a:txBody>
                  <a:tcPr/>
                </a:tc>
                <a:tc rowSpan="2">
                  <a:txBody>
                    <a:bodyPr/>
                    <a:lstStyle/>
                    <a:p>
                      <a:pPr latinLnBrk="1"/>
                      <a:r>
                        <a:rPr lang="en-US" altLang="ko-KR" sz="1000" baseline="0"/>
                        <a:t>RawNet2</a:t>
                      </a:r>
                      <a:endParaRPr lang="ko-KR" altLang="en-US" sz="1000" baseline="0" dirty="0"/>
                    </a:p>
                  </a:txBody>
                  <a:tcPr marL="90000" anchor="ctr"/>
                </a:tc>
                <a:tc rowSpan="2">
                  <a:txBody>
                    <a:bodyPr/>
                    <a:lstStyle/>
                    <a:p>
                      <a:pPr latinLnBrk="1"/>
                      <a:r>
                        <a:rPr lang="en" altLang="ko-KR" sz="1000" baseline="0" dirty="0"/>
                        <a:t>Motivated by the power in text-independent speaker verification</a:t>
                      </a:r>
                    </a:p>
                  </a:txBody>
                  <a:tcPr marL="90000" anchor="ctr"/>
                </a:tc>
                <a:tc>
                  <a:txBody>
                    <a:bodyPr/>
                    <a:lstStyle/>
                    <a:p>
                      <a:pPr latinLnBrk="1"/>
                      <a:r>
                        <a:rPr lang="en-US" altLang="ko-KR" sz="1000" baseline="0"/>
                        <a:t>RawNet2</a:t>
                      </a:r>
                      <a:endParaRPr lang="ko-KR" altLang="en-US" sz="1000" baseline="0" dirty="0"/>
                    </a:p>
                  </a:txBody>
                  <a:tcPr marL="90000" anchor="ctr"/>
                </a:tc>
                <a:tc>
                  <a:txBody>
                    <a:bodyPr/>
                    <a:lstStyle/>
                    <a:p>
                      <a:pPr latinLnBrk="1"/>
                      <a:r>
                        <a:rPr lang="en" altLang="ko-KR" sz="1000" baseline="0" dirty="0"/>
                        <a:t>Widely used end-to-end model</a:t>
                      </a:r>
                    </a:p>
                  </a:txBody>
                  <a:tcPr marL="90000" anchor="ctr"/>
                </a:tc>
                <a:tc>
                  <a:txBody>
                    <a:bodyPr/>
                    <a:lstStyle/>
                    <a:p>
                      <a:pPr latinLnBrk="1"/>
                      <a:r>
                        <a:rPr lang="en" altLang="ko-KR" sz="1000" dirty="0"/>
                        <a:t>Not optimize the parameters of the </a:t>
                      </a:r>
                      <a:r>
                        <a:rPr lang="en" altLang="ko-KR" sz="1000" dirty="0" err="1"/>
                        <a:t>Sinc</a:t>
                      </a:r>
                      <a:r>
                        <a:rPr lang="en" altLang="ko-KR" sz="1000" dirty="0"/>
                        <a:t>-conv during training</a:t>
                      </a:r>
                    </a:p>
                  </a:txBody>
                  <a:tcPr marL="90000" anchor="ctr"/>
                </a:tc>
                <a:extLst>
                  <a:ext uri="{0D108BD9-81ED-4DB2-BD59-A6C34878D82A}">
                    <a16:rowId xmlns:a16="http://schemas.microsoft.com/office/drawing/2014/main" val="3742402905"/>
                  </a:ext>
                </a:extLst>
              </a:tr>
              <a:tr h="374548">
                <a:tc vMerge="1">
                  <a:txBody>
                    <a:bodyPr/>
                    <a:lstStyle/>
                    <a:p>
                      <a:pPr latinLnBrk="1"/>
                      <a:endParaRPr lang="ko-KR" altLang="en-US" sz="1200" baseline="0" dirty="0"/>
                    </a:p>
                  </a:txBody>
                  <a:tcPr/>
                </a:tc>
                <a:tc vMerge="1">
                  <a:txBody>
                    <a:bodyPr/>
                    <a:lstStyle/>
                    <a:p>
                      <a:pPr latinLnBrk="1"/>
                      <a:endParaRPr lang="ko-KR" altLang="en-US" sz="1050" baseline="0" dirty="0"/>
                    </a:p>
                  </a:txBody>
                  <a:tcPr marL="90000" anchor="ctr"/>
                </a:tc>
                <a:tc vMerge="1">
                  <a:txBody>
                    <a:bodyPr/>
                    <a:lstStyle/>
                    <a:p>
                      <a:pPr latinLnBrk="1"/>
                      <a:endParaRPr lang="ko-KR" altLang="en-US" sz="1050" baseline="0" dirty="0"/>
                    </a:p>
                  </a:txBody>
                  <a:tcPr marL="90000" anchor="ctr"/>
                </a:tc>
                <a:tc>
                  <a:txBody>
                    <a:bodyPr/>
                    <a:lstStyle/>
                    <a:p>
                      <a:pPr latinLnBrk="1"/>
                      <a:r>
                        <a:rPr lang="en-US" altLang="ko-KR" sz="1000" baseline="0"/>
                        <a:t>TO-RawNet</a:t>
                      </a:r>
                      <a:endParaRPr lang="ko-KR" altLang="en-US" sz="1000" baseline="0" dirty="0"/>
                    </a:p>
                  </a:txBody>
                  <a:tcPr marL="90000" anchor="ctr"/>
                </a:tc>
                <a:tc>
                  <a:txBody>
                    <a:bodyPr/>
                    <a:lstStyle/>
                    <a:p>
                      <a:pPr latinLnBrk="1"/>
                      <a:r>
                        <a:rPr lang="en" altLang="ko-KR" sz="1000" dirty="0"/>
                        <a:t>Reducing the correlation between filters in the</a:t>
                      </a:r>
                    </a:p>
                    <a:p>
                      <a:pPr latinLnBrk="1"/>
                      <a:r>
                        <a:rPr lang="en" altLang="ko-KR" sz="1000" dirty="0" err="1"/>
                        <a:t>Sinc</a:t>
                      </a:r>
                      <a:r>
                        <a:rPr lang="en" altLang="ko-KR" sz="1000" dirty="0"/>
                        <a:t>-conv</a:t>
                      </a:r>
                    </a:p>
                  </a:txBody>
                  <a:tcPr marL="90000" anchor="ctr"/>
                </a:tc>
                <a:tc>
                  <a:txBody>
                    <a:bodyPr/>
                    <a:lstStyle/>
                    <a:p>
                      <a:pPr latinLnBrk="1"/>
                      <a:r>
                        <a:rPr lang="en" altLang="ko-KR" sz="1000" dirty="0"/>
                        <a:t>Not learning adjacent temporal relationships</a:t>
                      </a:r>
                    </a:p>
                  </a:txBody>
                  <a:tcPr marL="90000" anchor="ctr"/>
                </a:tc>
                <a:extLst>
                  <a:ext uri="{0D108BD9-81ED-4DB2-BD59-A6C34878D82A}">
                    <a16:rowId xmlns:a16="http://schemas.microsoft.com/office/drawing/2014/main" val="4131987042"/>
                  </a:ext>
                </a:extLst>
              </a:tr>
              <a:tr h="423124">
                <a:tc vMerge="1">
                  <a:txBody>
                    <a:bodyPr/>
                    <a:lstStyle/>
                    <a:p>
                      <a:pPr latinLnBrk="1"/>
                      <a:endParaRPr lang="ko-KR" altLang="en-US" sz="1200" baseline="0" dirty="0"/>
                    </a:p>
                  </a:txBody>
                  <a:tcPr/>
                </a:tc>
                <a:tc rowSpan="2">
                  <a:txBody>
                    <a:bodyPr/>
                    <a:lstStyle/>
                    <a:p>
                      <a:pPr latinLnBrk="1"/>
                      <a:r>
                        <a:rPr lang="en-US" altLang="ko-KR" sz="1000" baseline="0"/>
                        <a:t>GNN</a:t>
                      </a:r>
                      <a:endParaRPr lang="ko-KR" altLang="en-US" sz="1000" baseline="0" dirty="0"/>
                    </a:p>
                  </a:txBody>
                  <a:tcPr marL="90000" anchor="ctr"/>
                </a:tc>
                <a:tc rowSpan="2">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Inspired by the success of GAT to model complicated relationship among graph representations</a:t>
                      </a:r>
                      <a:endParaRPr lang="ko-KR" altLang="en-US" sz="1000" baseline="0" dirty="0"/>
                    </a:p>
                  </a:txBody>
                  <a:tcPr marL="90000" anchor="ctr"/>
                </a:tc>
                <a:tc>
                  <a:txBody>
                    <a:bodyPr/>
                    <a:lstStyle/>
                    <a:p>
                      <a:pPr latinLnBrk="1"/>
                      <a:r>
                        <a:rPr lang="en-US" altLang="ko-KR" sz="1000" baseline="0"/>
                        <a:t>RawGAT-ST</a:t>
                      </a:r>
                      <a:endParaRPr lang="ko-KR" altLang="en-US" sz="1000" baseline="0" dirty="0"/>
                    </a:p>
                  </a:txBody>
                  <a:tcPr marL="90000" anchor="ct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Data boosting and augmentation technique</a:t>
                      </a:r>
                    </a:p>
                    <a:p>
                      <a:pPr marL="0" marR="0" lvl="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with </a:t>
                      </a:r>
                      <a:r>
                        <a:rPr lang="en" altLang="ko-KR" sz="1000" baseline="0" dirty="0" err="1"/>
                        <a:t>spectro</a:t>
                      </a:r>
                      <a:r>
                        <a:rPr lang="en" altLang="ko-KR" sz="1000" baseline="0" dirty="0"/>
                        <a:t>-temporal GAT</a:t>
                      </a:r>
                    </a:p>
                  </a:txBody>
                  <a:tcPr marL="90000" anchor="ctr"/>
                </a:tc>
                <a:tc>
                  <a: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 altLang="ko-KR" sz="1000" dirty="0"/>
                        <a:t>Not considering two heterogeneous graphs via a heterogeneous attention mechanism</a:t>
                      </a:r>
                    </a:p>
                  </a:txBody>
                  <a:tcPr marL="90000" anchor="ctr"/>
                </a:tc>
                <a:extLst>
                  <a:ext uri="{0D108BD9-81ED-4DB2-BD59-A6C34878D82A}">
                    <a16:rowId xmlns:a16="http://schemas.microsoft.com/office/drawing/2014/main" val="1307535729"/>
                  </a:ext>
                </a:extLst>
              </a:tr>
              <a:tr h="423124">
                <a:tc vMerge="1">
                  <a:txBody>
                    <a:bodyPr/>
                    <a:lstStyle/>
                    <a:p>
                      <a:pPr latinLnBrk="1"/>
                      <a:endParaRPr lang="ko-KR" altLang="en-US" sz="1200" baseline="0" dirty="0"/>
                    </a:p>
                  </a:txBody>
                  <a:tcPr/>
                </a:tc>
                <a:tc vMerge="1">
                  <a:txBody>
                    <a:bodyPr/>
                    <a:lstStyle/>
                    <a:p>
                      <a:pPr latinLnBrk="1"/>
                      <a:endParaRPr lang="ko-KR" altLang="en-US" sz="1050" baseline="0" dirty="0"/>
                    </a:p>
                  </a:txBody>
                  <a:tcPr marL="90000" anchor="ctr"/>
                </a:tc>
                <a:tc vMerge="1">
                  <a:txBody>
                    <a:bodyPr/>
                    <a:lstStyle/>
                    <a:p>
                      <a:pPr latinLnBrk="1"/>
                      <a:endParaRPr lang="ko-KR" altLang="en-US" sz="1050" baseline="0" dirty="0"/>
                    </a:p>
                  </a:txBody>
                  <a:tcPr marL="90000" anchor="ctr"/>
                </a:tc>
                <a:tc>
                  <a:txBody>
                    <a:bodyPr/>
                    <a:lstStyle/>
                    <a:p>
                      <a:pPr latinLnBrk="1"/>
                      <a:r>
                        <a:rPr lang="en-US" altLang="ko-KR" sz="1000" baseline="0"/>
                        <a:t>AASIST</a:t>
                      </a:r>
                      <a:endParaRPr lang="ko-KR" altLang="en-US" sz="1000" baseline="0" dirty="0"/>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dirty="0"/>
                        <a:t>Modelling artefacts spanning temporal and spectral segments with a heterogeneous attention mechanism</a:t>
                      </a:r>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Unreliably for unknown fake attacks</a:t>
                      </a:r>
                    </a:p>
                  </a:txBody>
                  <a:tcPr marL="90000" anchor="ctr"/>
                </a:tc>
                <a:extLst>
                  <a:ext uri="{0D108BD9-81ED-4DB2-BD59-A6C34878D82A}">
                    <a16:rowId xmlns:a16="http://schemas.microsoft.com/office/drawing/2014/main" val="352523569"/>
                  </a:ext>
                </a:extLst>
              </a:tr>
              <a:tr h="748604">
                <a:tc vMerge="1">
                  <a:txBody>
                    <a:bodyPr/>
                    <a:lstStyle/>
                    <a:p>
                      <a:pPr latinLnBrk="1"/>
                      <a:endParaRPr lang="ko-KR" altLang="en-US" sz="1200" baseline="0" dirty="0"/>
                    </a:p>
                  </a:txBody>
                  <a:tcPr/>
                </a:tc>
                <a:tc>
                  <a:txBody>
                    <a:bodyPr/>
                    <a:lstStyle/>
                    <a:p>
                      <a:pPr latinLnBrk="1"/>
                      <a:r>
                        <a:rPr lang="en-US" altLang="ko-KR" sz="1000" baseline="0"/>
                        <a:t>DARTS</a:t>
                      </a:r>
                      <a:endParaRPr lang="ko-KR" altLang="en-US" sz="1000" baseline="0" dirty="0"/>
                    </a:p>
                  </a:txBody>
                  <a:tcPr marL="90000" anchor="ctr"/>
                </a:tc>
                <a:tc>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Operating directly upon the raw speech signal</a:t>
                      </a:r>
                      <a:r>
                        <a:rPr lang="ko-KR" altLang="en-US" sz="1000" baseline="0" dirty="0"/>
                        <a:t> </a:t>
                      </a:r>
                      <a:r>
                        <a:rPr lang="en-US" altLang="ko-KR" sz="1000" baseline="0" dirty="0"/>
                        <a:t>and </a:t>
                      </a:r>
                      <a:r>
                        <a:rPr lang="en" altLang="ko-KR" sz="1000" baseline="0" dirty="0"/>
                        <a:t>jointly optimizing of both the network architecture and network parameters</a:t>
                      </a:r>
                    </a:p>
                  </a:txBody>
                  <a:tcPr marL="90000" anchor="ctr"/>
                </a:tc>
                <a:tc>
                  <a:txBody>
                    <a:bodyPr/>
                    <a:lstStyle/>
                    <a:p>
                      <a:pPr latinLnBrk="1"/>
                      <a:r>
                        <a:rPr lang="en-US" altLang="ko-KR" sz="1000" baseline="0"/>
                        <a:t>Raw PC-DARTS</a:t>
                      </a:r>
                      <a:endParaRPr lang="en-US" altLang="ko-KR" sz="1000" baseline="0" dirty="0"/>
                    </a:p>
                  </a:txBody>
                  <a:tcPr marL="90000" anchor="ctr"/>
                </a:tc>
                <a:tc>
                  <a:txBody>
                    <a:bodyPr/>
                    <a:lstStyle/>
                    <a:p>
                      <a:pPr latinLnBrk="1"/>
                      <a:r>
                        <a:rPr lang="en-US" altLang="ko-KR" sz="1000" baseline="0" dirty="0"/>
                        <a:t>Little human effort directly upon the raw speech</a:t>
                      </a:r>
                    </a:p>
                  </a:txBody>
                  <a:tcPr marL="90000" anchor="ctr"/>
                </a:tc>
                <a:tc>
                  <a:txBody>
                    <a:bodyPr/>
                    <a:lstStyle/>
                    <a:p>
                      <a:pPr latinLnBrk="1"/>
                      <a:r>
                        <a:rPr lang="en" altLang="ko-KR" sz="1000" baseline="0" dirty="0"/>
                        <a:t>Not easy to train</a:t>
                      </a:r>
                    </a:p>
                  </a:txBody>
                  <a:tcPr marL="90000" anchor="ctr"/>
                </a:tc>
                <a:extLst>
                  <a:ext uri="{0D108BD9-81ED-4DB2-BD59-A6C34878D82A}">
                    <a16:rowId xmlns:a16="http://schemas.microsoft.com/office/drawing/2014/main" val="3973345603"/>
                  </a:ext>
                </a:extLst>
              </a:tr>
              <a:tr h="461771">
                <a:tc vMerge="1">
                  <a:txBody>
                    <a:bodyPr/>
                    <a:lstStyle/>
                    <a:p>
                      <a:pPr latinLnBrk="1"/>
                      <a:endParaRPr lang="ko-KR" altLang="en-US" sz="1000" baseline="0" dirty="0"/>
                    </a:p>
                  </a:txBody>
                  <a:tcPr marL="90000" anchor="ctr"/>
                </a:tc>
                <a:tc rowSpan="2">
                  <a:txBody>
                    <a:bodyPr/>
                    <a:lstStyle/>
                    <a:p>
                      <a:pPr latinLnBrk="1"/>
                      <a:r>
                        <a:rPr lang="en-US" altLang="ko-KR" sz="1000" baseline="0"/>
                        <a:t>Transformer</a:t>
                      </a:r>
                      <a:endParaRPr lang="ko-KR" altLang="en-US" sz="1000" baseline="0" dirty="0"/>
                    </a:p>
                  </a:txBody>
                  <a:tcPr marL="90000" anchor="ctr"/>
                </a:tc>
                <a:tc rowSpan="2">
                  <a: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 altLang="ko-KR" sz="1000" baseline="0" dirty="0"/>
                        <a:t>Modelling local and global artefacts and relationship directly on raw audio</a:t>
                      </a:r>
                    </a:p>
                  </a:txBody>
                  <a:tcPr marL="90000" anchor="ctr"/>
                </a:tc>
                <a:tc>
                  <a:txBody>
                    <a:bodyPr/>
                    <a:lstStyle/>
                    <a:p>
                      <a:pPr latinLnBrk="1"/>
                      <a:r>
                        <a:rPr lang="en-US" altLang="ko-KR" sz="1000" baseline="0"/>
                        <a:t>Rawformer</a:t>
                      </a:r>
                      <a:endParaRPr lang="en-US" altLang="ko-KR" sz="1000" baseline="0" dirty="0"/>
                    </a:p>
                  </a:txBody>
                  <a:tcPr marL="90000" anchor="ctr"/>
                </a:tc>
                <a:tc>
                  <a:txBody>
                    <a:bodyPr/>
                    <a:lstStyle/>
                    <a:p>
                      <a:pPr latinLnBrk="1"/>
                      <a:r>
                        <a:rPr lang="en" altLang="ko-KR" sz="1000" dirty="0"/>
                        <a:t>Use positional-related local and global dependency for synthetic speech detection</a:t>
                      </a:r>
                    </a:p>
                  </a:txBody>
                  <a:tcPr marL="90000" anchor="ctr"/>
                </a:tc>
                <a:tc>
                  <a:txBody>
                    <a:bodyPr/>
                    <a:lstStyle/>
                    <a:p>
                      <a:pPr latinLnBrk="1"/>
                      <a:r>
                        <a:rPr lang="en-US" altLang="ko-KR" sz="1000" dirty="0"/>
                        <a:t>Acquire local dependency not well</a:t>
                      </a:r>
                    </a:p>
                  </a:txBody>
                  <a:tcPr marL="90000" anchor="ctr"/>
                </a:tc>
                <a:extLst>
                  <a:ext uri="{0D108BD9-81ED-4DB2-BD59-A6C34878D82A}">
                    <a16:rowId xmlns:a16="http://schemas.microsoft.com/office/drawing/2014/main" val="2846452152"/>
                  </a:ext>
                </a:extLst>
              </a:tr>
              <a:tr h="461771">
                <a:tc vMerge="1">
                  <a:txBody>
                    <a:bodyPr/>
                    <a:lstStyle/>
                    <a:p>
                      <a:endParaRPr sz="1000" dirty="0"/>
                    </a:p>
                  </a:txBody>
                  <a:tcPr marL="90000" anchor="ctr"/>
                </a:tc>
                <a:tc vMerge="1">
                  <a:txBody>
                    <a:bodyPr/>
                    <a:lstStyle/>
                    <a:p>
                      <a:pPr latinLnBrk="1"/>
                      <a:endParaRPr lang="ko-KR" altLang="en-US" sz="1000" baseline="0" dirty="0"/>
                    </a:p>
                  </a:txBody>
                  <a:tcPr marL="90000" anchor="ctr"/>
                </a:tc>
                <a:tc vMerge="1">
                  <a:txBody>
                    <a:bodyPr/>
                    <a:lstStyle/>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000" baseline="0" dirty="0"/>
                    </a:p>
                  </a:txBody>
                  <a:tcPr marL="90000" anchor="ctr"/>
                </a:tc>
                <a:tc>
                  <a:txBody>
                    <a:bodyPr/>
                    <a:lstStyle/>
                    <a:p>
                      <a:pPr latinLnBrk="1"/>
                      <a:r>
                        <a:rPr lang="en" altLang="ko-KR" sz="1000" baseline="0"/>
                        <a:t>SE-Rawformer</a:t>
                      </a:r>
                      <a:endParaRPr lang="en" altLang="ko-KR" sz="1000" baseline="0" dirty="0"/>
                    </a:p>
                  </a:txBody>
                  <a:tcPr marL="90000" anchor="ctr"/>
                </a:tc>
                <a:tc>
                  <a:txBody>
                    <a:bodyPr/>
                    <a:lstStyle/>
                    <a:p>
                      <a:pPr latinLnBrk="1"/>
                      <a:r>
                        <a:rPr lang="en-US" altLang="ko-KR" sz="1000" baseline="0" dirty="0"/>
                        <a:t>Using squeeze-and-excitation operation</a:t>
                      </a:r>
                    </a:p>
                    <a:p>
                      <a:pPr latinLnBrk="1"/>
                      <a:r>
                        <a:rPr lang="en-US" altLang="ko-KR" sz="1000" baseline="0" dirty="0"/>
                        <a:t>to acquire local dependency</a:t>
                      </a:r>
                    </a:p>
                  </a:txBody>
                  <a:tcPr marL="90000" anchor="ctr"/>
                </a:tc>
                <a:tc>
                  <a:txBody>
                    <a:bodyPr/>
                    <a:lstStyle/>
                    <a:p>
                      <a:pPr latinLnBrk="1"/>
                      <a:r>
                        <a:rPr lang="en" altLang="ko-KR" sz="1000" baseline="0" dirty="0"/>
                        <a:t>Computation costly</a:t>
                      </a:r>
                    </a:p>
                  </a:txBody>
                  <a:tcPr marL="90000" anchor="ctr"/>
                </a:tc>
                <a:extLst>
                  <a:ext uri="{0D108BD9-81ED-4DB2-BD59-A6C34878D82A}">
                    <a16:rowId xmlns:a16="http://schemas.microsoft.com/office/drawing/2014/main" val="323754905"/>
                  </a:ext>
                </a:extLst>
              </a:tr>
            </a:tbl>
          </a:graphicData>
        </a:graphic>
      </p:graphicFrame>
      <p:sp>
        <p:nvSpPr>
          <p:cNvPr id="6" name="TextBox 5">
            <a:extLst>
              <a:ext uri="{FF2B5EF4-FFF2-40B4-BE49-F238E27FC236}">
                <a16:creationId xmlns:a16="http://schemas.microsoft.com/office/drawing/2014/main" id="{DA34F9A9-5659-BEE0-9383-32720B0B0F57}"/>
              </a:ext>
            </a:extLst>
          </p:cNvPr>
          <p:cNvSpPr txBox="1"/>
          <p:nvPr/>
        </p:nvSpPr>
        <p:spPr>
          <a:xfrm>
            <a:off x="639097" y="1340177"/>
            <a:ext cx="9370142" cy="391967"/>
          </a:xfrm>
          <a:prstGeom prst="rect">
            <a:avLst/>
          </a:prstGeom>
          <a:noFill/>
        </p:spPr>
        <p:txBody>
          <a:bodyPr wrap="square">
            <a:spAutoFit/>
          </a:bodyPr>
          <a:lstStyle/>
          <a:p>
            <a:pPr marL="142875" indent="-142875">
              <a:lnSpc>
                <a:spcPct val="120000"/>
              </a:lnSpc>
              <a:spcAft>
                <a:spcPts val="200"/>
              </a:spcAft>
              <a:buFont typeface="Arial" panose="020B0604020202020204" pitchFamily="34" charset="0"/>
              <a:buChar char="•"/>
            </a:pPr>
            <a:r>
              <a:rPr lang="en-US" altLang="ko-KR" kern="100" dirty="0">
                <a:latin typeface="맑은 고딕" panose="020B0503020000020004" pitchFamily="34" charset="-127"/>
                <a:ea typeface="맑은 고딕" panose="020B0503020000020004" pitchFamily="34" charset="-127"/>
                <a:cs typeface="Times New Roman" panose="02020603050405020304" pitchFamily="18" charset="0"/>
              </a:rPr>
              <a:t>End-to</a:t>
            </a:r>
            <a:r>
              <a:rPr lang="en-US"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rPr>
              <a:t>-End : </a:t>
            </a:r>
            <a:r>
              <a:rPr lang="en-US" altLang="ko-KR" kern="100" dirty="0">
                <a:latin typeface="맑은 고딕" panose="020B0503020000020004" pitchFamily="34" charset="-127"/>
                <a:ea typeface="맑은 고딕" panose="020B0503020000020004" pitchFamily="34" charset="-127"/>
                <a:cs typeface="Times New Roman" panose="02020603050405020304" pitchFamily="18" charset="0"/>
              </a:rPr>
              <a:t>Integration of front-end and back-end</a:t>
            </a:r>
            <a:endParaRPr lang="ko-KR" altLang="ko-KR" sz="1800" kern="100" dirty="0">
              <a:effectLst/>
              <a:latin typeface="맑은 고딕" panose="020B0503020000020004" pitchFamily="34" charset="-127"/>
              <a:ea typeface="맑은 고딕" panose="020B0503020000020004" pitchFamily="34" charset="-127"/>
              <a:cs typeface="Times New Roman" panose="02020603050405020304" pitchFamily="18" charset="0"/>
            </a:endParaRPr>
          </a:p>
        </p:txBody>
      </p:sp>
    </p:spTree>
    <p:extLst>
      <p:ext uri="{BB962C8B-B14F-4D97-AF65-F5344CB8AC3E}">
        <p14:creationId xmlns:p14="http://schemas.microsoft.com/office/powerpoint/2010/main" val="2026248026"/>
      </p:ext>
    </p:extLst>
  </p:cSld>
  <p:clrMapOvr>
    <a:masterClrMapping/>
  </p:clrMapOvr>
</p:sld>
</file>

<file path=ppt/theme/theme1.xml><?xml version="1.0" encoding="utf-8"?>
<a:theme xmlns:a="http://schemas.openxmlformats.org/drawingml/2006/main" name="Office 2013 - 2022 테마">
  <a:themeElements>
    <a:clrScheme name="Office 2013 - 2022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1745</TotalTime>
  <Words>1610</Words>
  <Application>Microsoft Macintosh PowerPoint</Application>
  <PresentationFormat>와이드스크린</PresentationFormat>
  <Paragraphs>186</Paragraphs>
  <Slides>13</Slides>
  <Notes>0</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13</vt:i4>
      </vt:variant>
    </vt:vector>
  </HeadingPairs>
  <TitlesOfParts>
    <vt:vector size="19" baseType="lpstr">
      <vt:lpstr>맑은 고딕</vt:lpstr>
      <vt:lpstr>Arial</vt:lpstr>
      <vt:lpstr>Calibri</vt:lpstr>
      <vt:lpstr>Calibri Light</vt:lpstr>
      <vt:lpstr>Wingdings</vt:lpstr>
      <vt:lpstr>Office 2013 - 2022 테마</vt:lpstr>
      <vt:lpstr>Audio Deefakes and Detection Technology</vt:lpstr>
      <vt:lpstr>Contens</vt:lpstr>
      <vt:lpstr>Summary of Audio Deepfakes Technology</vt:lpstr>
      <vt:lpstr>Summary of Audio Deepfakes Technology</vt:lpstr>
      <vt:lpstr>Summary of Audio Deepfakes Technology</vt:lpstr>
      <vt:lpstr>Summary of Deepfake Audio Detection Technology</vt:lpstr>
      <vt:lpstr>Summary of Deepfake Audio Detection Technology</vt:lpstr>
      <vt:lpstr>Summary of Deepfake Audio Detection Technology</vt:lpstr>
      <vt:lpstr>Summary of Deepfake Audio Detection Technology</vt:lpstr>
      <vt:lpstr>Generalization Methods</vt:lpstr>
      <vt:lpstr>Future Directions</vt:lpstr>
      <vt:lpstr>Conclusions</vt:lpstr>
      <vt:lpstr>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딥페이크 오디오 탐지 기술 심층면접 과제</dc:title>
  <dc:creator>영훈 김</dc:creator>
  <cp:lastModifiedBy>영훈 김</cp:lastModifiedBy>
  <cp:revision>39</cp:revision>
  <dcterms:created xsi:type="dcterms:W3CDTF">2024-02-23T08:05:19Z</dcterms:created>
  <dcterms:modified xsi:type="dcterms:W3CDTF">2024-02-29T05:28:58Z</dcterms:modified>
</cp:coreProperties>
</file>

<file path=docProps/thumbnail.jpeg>
</file>